
<file path=[Content_Types].xml><?xml version="1.0" encoding="utf-8"?>
<Types xmlns="http://schemas.openxmlformats.org/package/2006/content-types">
  <Default Extension="png" ContentType="image/png"/>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5" r:id="rId5"/>
    <p:sldId id="277" r:id="rId6"/>
    <p:sldId id="286" r:id="rId7"/>
    <p:sldId id="269" r:id="rId8"/>
    <p:sldId id="281" r:id="rId9"/>
    <p:sldId id="285" r:id="rId10"/>
    <p:sldId id="267" r:id="rId11"/>
    <p:sldId id="266" r:id="rId12"/>
    <p:sldId id="273" r:id="rId13"/>
    <p:sldId id="274" r:id="rId14"/>
    <p:sldId id="259" r:id="rId15"/>
  </p:sldIdLst>
  <p:sldSz cx="13679170" cy="27000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Paulo" initials="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161C"/>
    <a:srgbClr val="00B0F0"/>
    <a:srgbClr val="4472C4"/>
    <a:srgbClr val="4388FF"/>
    <a:srgbClr val="474747"/>
    <a:srgbClr val="F2F2F2"/>
    <a:srgbClr val="4587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26" autoAdjust="0"/>
  </p:normalViewPr>
  <p:slideViewPr>
    <p:cSldViewPr snapToGrid="0">
      <p:cViewPr>
        <p:scale>
          <a:sx n="50" d="100"/>
          <a:sy n="50" d="100"/>
        </p:scale>
        <p:origin x="1387" y="-25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54F13F5-4C63-44A8-8ECE-997960F20E84}" type="doc">
      <dgm:prSet loTypeId="urn:microsoft.com/office/officeart/2005/8/layout/arrow2" loCatId="process" qsTypeId="urn:microsoft.com/office/officeart/2005/8/quickstyle/simple1" qsCatId="simple" csTypeId="urn:microsoft.com/office/officeart/2005/8/colors/accent2_1" csCatId="accent2" phldr="1"/>
      <dgm:spPr/>
    </dgm:pt>
    <dgm:pt modelId="{C5FC2160-E822-485E-A1DE-4EFB6C8EE3DA}">
      <dgm:prSet phldrT="[文本]" custT="1"/>
      <dgm:spPr/>
      <dgm:t>
        <a:bodyPr/>
        <a:lstStyle/>
        <a:p>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600" dirty="0">
              <a:solidFill>
                <a:schemeClr val="accent2">
                  <a:lumMod val="50000"/>
                </a:schemeClr>
              </a:solidFill>
              <a:latin typeface="微软雅黑" panose="020B0503020204020204" pitchFamily="34" charset="-122"/>
              <a:ea typeface="微软雅黑" panose="020B0503020204020204" pitchFamily="34" charset="-122"/>
            </a:rPr>
            <a:t>2</a:t>
          </a:r>
          <a:endParaRPr lang="zh-CN" altLang="en-US" sz="1600" dirty="0">
            <a:solidFill>
              <a:schemeClr val="accent2">
                <a:lumMod val="50000"/>
              </a:schemeClr>
            </a:solidFill>
            <a:latin typeface="微软雅黑" panose="020B0503020204020204" pitchFamily="34" charset="-122"/>
            <a:ea typeface="微软雅黑" panose="020B0503020204020204" pitchFamily="34" charset="-122"/>
          </a:endParaRPr>
        </a:p>
      </dgm:t>
    </dgm:pt>
    <dgm:pt modelId="{F9A4FEE4-838B-4A13-9170-D1D4C20DC8F5}" cxnId="{7E35B649-D6D4-4016-A131-3DFB311322C4}"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8F1E57E-C2B8-4D22-A310-9BC6D711CDB6}" cxnId="{7E35B649-D6D4-4016-A131-3DFB311322C4}"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E1942EB-4048-4A78-A8E6-B1171B38BE28}">
      <dgm:prSet phldrT="[文本]" custT="1"/>
      <dgm:spPr/>
      <dgm:t>
        <a:bodyPr/>
        <a:lstStyle/>
        <a:p>
          <a:r>
            <a:rPr lang="zh-CN" altLang="en-US" sz="16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600" dirty="0">
              <a:solidFill>
                <a:schemeClr val="accent2">
                  <a:lumMod val="50000"/>
                </a:schemeClr>
              </a:solidFill>
              <a:latin typeface="微软雅黑" panose="020B0503020204020204" pitchFamily="34" charset="-122"/>
              <a:ea typeface="微软雅黑" panose="020B0503020204020204" pitchFamily="34" charset="-122"/>
            </a:rPr>
            <a:t>3</a:t>
          </a:r>
          <a:endParaRPr lang="zh-CN" altLang="en-US" sz="1600" dirty="0">
            <a:solidFill>
              <a:schemeClr val="accent2">
                <a:lumMod val="50000"/>
              </a:schemeClr>
            </a:solidFill>
            <a:latin typeface="微软雅黑" panose="020B0503020204020204" pitchFamily="34" charset="-122"/>
            <a:ea typeface="微软雅黑" panose="020B0503020204020204" pitchFamily="34" charset="-122"/>
          </a:endParaRPr>
        </a:p>
      </dgm:t>
    </dgm:pt>
    <dgm:pt modelId="{EEC50736-28BA-4D35-9482-B72DB028E8B5}" cxnId="{7E0E7D77-B9CB-4D7E-8F62-5724C007340A}"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04C6BC5-B4E0-46F9-9451-5580EB990F55}" cxnId="{7E0E7D77-B9CB-4D7E-8F62-5724C007340A}"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38F28E2-64B6-4CEA-88B7-6EA481CE1107}">
      <dgm:prSet phldrT="[文本]" custT="1"/>
      <dgm:spPr/>
      <dgm:t>
        <a:bodyPr/>
        <a:lstStyle/>
        <a:p>
          <a:r>
            <a:rPr lang="zh-CN" altLang="en-US" sz="14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400" dirty="0">
              <a:solidFill>
                <a:schemeClr val="accent2">
                  <a:lumMod val="50000"/>
                </a:schemeClr>
              </a:solidFill>
              <a:latin typeface="微软雅黑" panose="020B0503020204020204" pitchFamily="34" charset="-122"/>
              <a:ea typeface="微软雅黑" panose="020B0503020204020204" pitchFamily="34" charset="-122"/>
            </a:rPr>
            <a:t>1</a:t>
          </a:r>
          <a:endParaRPr lang="zh-CN" altLang="en-US" sz="1400" dirty="0">
            <a:solidFill>
              <a:schemeClr val="accent2">
                <a:lumMod val="50000"/>
              </a:schemeClr>
            </a:solidFill>
            <a:latin typeface="微软雅黑" panose="020B0503020204020204" pitchFamily="34" charset="-122"/>
            <a:ea typeface="微软雅黑" panose="020B0503020204020204" pitchFamily="34" charset="-122"/>
          </a:endParaRPr>
        </a:p>
      </dgm:t>
    </dgm:pt>
    <dgm:pt modelId="{5200C706-CD53-4E24-A553-017CBD9D7414}" cxnId="{52F1A8D8-8C32-4EB5-B8FE-FA53931BA982}"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CC8B2FD-D38A-40ED-BA75-BB357A27DAB9}" cxnId="{52F1A8D8-8C32-4EB5-B8FE-FA53931BA982}"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8114358-53AE-460A-BC39-79E2666DE680}" type="pres">
      <dgm:prSet presAssocID="{054F13F5-4C63-44A8-8ECE-997960F20E84}" presName="arrowDiagram" presStyleCnt="0">
        <dgm:presLayoutVars>
          <dgm:chMax val="5"/>
          <dgm:dir/>
          <dgm:resizeHandles val="exact"/>
        </dgm:presLayoutVars>
      </dgm:prSet>
      <dgm:spPr/>
    </dgm:pt>
    <dgm:pt modelId="{BFC4E932-60E2-4E17-9AAF-BD5ECC261B57}" type="pres">
      <dgm:prSet presAssocID="{054F13F5-4C63-44A8-8ECE-997960F20E84}" presName="arrow" presStyleLbl="bgShp" presStyleIdx="0" presStyleCnt="1"/>
      <dgm:spPr/>
    </dgm:pt>
    <dgm:pt modelId="{7209797F-51D2-4C38-BE31-30E48E7D6FBC}" type="pres">
      <dgm:prSet presAssocID="{054F13F5-4C63-44A8-8ECE-997960F20E84}" presName="arrowDiagram3" presStyleCnt="0"/>
      <dgm:spPr/>
    </dgm:pt>
    <dgm:pt modelId="{5BE62C92-7282-47E6-96E0-5329638270DE}" type="pres">
      <dgm:prSet presAssocID="{A38F28E2-64B6-4CEA-88B7-6EA481CE1107}" presName="bullet3a" presStyleLbl="node1" presStyleIdx="0" presStyleCnt="3"/>
      <dgm:spPr/>
    </dgm:pt>
    <dgm:pt modelId="{8E98EA46-1720-4D3C-806B-028FEEC2782F}" type="pres">
      <dgm:prSet presAssocID="{A38F28E2-64B6-4CEA-88B7-6EA481CE1107}" presName="textBox3a" presStyleLbl="revTx" presStyleIdx="0" presStyleCnt="3" custScaleX="156073" custScaleY="116212" custLinFactNeighborX="-50294" custLinFactNeighborY="-81056">
        <dgm:presLayoutVars>
          <dgm:bulletEnabled val="1"/>
        </dgm:presLayoutVars>
      </dgm:prSet>
      <dgm:spPr/>
    </dgm:pt>
    <dgm:pt modelId="{E6B15DDA-E1A9-4170-BA5C-D07959C3DE19}" type="pres">
      <dgm:prSet presAssocID="{C5FC2160-E822-485E-A1DE-4EFB6C8EE3DA}" presName="bullet3b" presStyleLbl="node1" presStyleIdx="1" presStyleCnt="3"/>
      <dgm:spPr/>
    </dgm:pt>
    <dgm:pt modelId="{9C4EA87F-0F96-406F-8DD1-1847C7993520}" type="pres">
      <dgm:prSet presAssocID="{C5FC2160-E822-485E-A1DE-4EFB6C8EE3DA}" presName="textBox3b" presStyleLbl="revTx" presStyleIdx="1" presStyleCnt="3" custScaleX="152849" custScaleY="32989" custLinFactNeighborX="-37311" custLinFactNeighborY="-87521">
        <dgm:presLayoutVars>
          <dgm:bulletEnabled val="1"/>
        </dgm:presLayoutVars>
      </dgm:prSet>
      <dgm:spPr/>
    </dgm:pt>
    <dgm:pt modelId="{0D60048E-48A6-49FD-9D1D-C7B8B56E4307}" type="pres">
      <dgm:prSet presAssocID="{9E1942EB-4048-4A78-A8E6-B1171B38BE28}" presName="bullet3c" presStyleLbl="node1" presStyleIdx="2" presStyleCnt="3"/>
      <dgm:spPr/>
    </dgm:pt>
    <dgm:pt modelId="{F6F33381-47D0-4AD0-BB61-8D22A70B0B3C}" type="pres">
      <dgm:prSet presAssocID="{9E1942EB-4048-4A78-A8E6-B1171B38BE28}" presName="textBox3c" presStyleLbl="revTx" presStyleIdx="2" presStyleCnt="3" custScaleX="135492" custScaleY="22616" custLinFactNeighborX="-38000" custLinFactNeighborY="-83365">
        <dgm:presLayoutVars>
          <dgm:bulletEnabled val="1"/>
        </dgm:presLayoutVars>
      </dgm:prSet>
      <dgm:spPr/>
    </dgm:pt>
  </dgm:ptLst>
  <dgm:cxnLst>
    <dgm:cxn modelId="{EAE22B0D-AD09-4BAC-ADF1-4FDBBAD3EC2E}" type="presOf" srcId="{A38F28E2-64B6-4CEA-88B7-6EA481CE1107}" destId="{8E98EA46-1720-4D3C-806B-028FEEC2782F}" srcOrd="0" destOrd="0" presId="urn:microsoft.com/office/officeart/2005/8/layout/arrow2"/>
    <dgm:cxn modelId="{3360150F-C54E-4189-B0AB-C2F4965A48E4}" type="presOf" srcId="{054F13F5-4C63-44A8-8ECE-997960F20E84}" destId="{A8114358-53AE-460A-BC39-79E2666DE680}" srcOrd="0" destOrd="0" presId="urn:microsoft.com/office/officeart/2005/8/layout/arrow2"/>
    <dgm:cxn modelId="{7E35B649-D6D4-4016-A131-3DFB311322C4}" srcId="{054F13F5-4C63-44A8-8ECE-997960F20E84}" destId="{C5FC2160-E822-485E-A1DE-4EFB6C8EE3DA}" srcOrd="1" destOrd="0" parTransId="{F9A4FEE4-838B-4A13-9170-D1D4C20DC8F5}" sibTransId="{98F1E57E-C2B8-4D22-A310-9BC6D711CDB6}"/>
    <dgm:cxn modelId="{7E0E7D77-B9CB-4D7E-8F62-5724C007340A}" srcId="{054F13F5-4C63-44A8-8ECE-997960F20E84}" destId="{9E1942EB-4048-4A78-A8E6-B1171B38BE28}" srcOrd="2" destOrd="0" parTransId="{EEC50736-28BA-4D35-9482-B72DB028E8B5}" sibTransId="{504C6BC5-B4E0-46F9-9451-5580EB990F55}"/>
    <dgm:cxn modelId="{3DBBA188-0164-45C6-93F4-05F03A895BF1}" type="presOf" srcId="{C5FC2160-E822-485E-A1DE-4EFB6C8EE3DA}" destId="{9C4EA87F-0F96-406F-8DD1-1847C7993520}" srcOrd="0" destOrd="0" presId="urn:microsoft.com/office/officeart/2005/8/layout/arrow2"/>
    <dgm:cxn modelId="{B43F45B3-B738-4C25-8653-1CE6E820F316}" type="presOf" srcId="{9E1942EB-4048-4A78-A8E6-B1171B38BE28}" destId="{F6F33381-47D0-4AD0-BB61-8D22A70B0B3C}" srcOrd="0" destOrd="0" presId="urn:microsoft.com/office/officeart/2005/8/layout/arrow2"/>
    <dgm:cxn modelId="{52F1A8D8-8C32-4EB5-B8FE-FA53931BA982}" srcId="{054F13F5-4C63-44A8-8ECE-997960F20E84}" destId="{A38F28E2-64B6-4CEA-88B7-6EA481CE1107}" srcOrd="0" destOrd="0" parTransId="{ACC8B2FD-D38A-40ED-BA75-BB357A27DAB9}" sibTransId="{5200C706-CD53-4E24-A553-017CBD9D7414}"/>
    <dgm:cxn modelId="{9B719410-5EB5-4C0E-92A8-27D06D03DB01}" type="presParOf" srcId="{A8114358-53AE-460A-BC39-79E2666DE680}" destId="{BFC4E932-60E2-4E17-9AAF-BD5ECC261B57}" srcOrd="0" destOrd="0" presId="urn:microsoft.com/office/officeart/2005/8/layout/arrow2"/>
    <dgm:cxn modelId="{486276E6-8404-476E-89A0-C2FA2B9487B9}" type="presParOf" srcId="{A8114358-53AE-460A-BC39-79E2666DE680}" destId="{7209797F-51D2-4C38-BE31-30E48E7D6FBC}" srcOrd="1" destOrd="0" presId="urn:microsoft.com/office/officeart/2005/8/layout/arrow2"/>
    <dgm:cxn modelId="{12B2EF23-2E7F-4B85-8E37-15F22019E6D1}" type="presParOf" srcId="{7209797F-51D2-4C38-BE31-30E48E7D6FBC}" destId="{5BE62C92-7282-47E6-96E0-5329638270DE}" srcOrd="0" destOrd="0" presId="urn:microsoft.com/office/officeart/2005/8/layout/arrow2"/>
    <dgm:cxn modelId="{FBD6A006-1832-45A6-B458-5BAF76BF3D5C}" type="presParOf" srcId="{7209797F-51D2-4C38-BE31-30E48E7D6FBC}" destId="{8E98EA46-1720-4D3C-806B-028FEEC2782F}" srcOrd="1" destOrd="0" presId="urn:microsoft.com/office/officeart/2005/8/layout/arrow2"/>
    <dgm:cxn modelId="{24A3DA29-22D3-4386-9765-427BDC320E30}" type="presParOf" srcId="{7209797F-51D2-4C38-BE31-30E48E7D6FBC}" destId="{E6B15DDA-E1A9-4170-BA5C-D07959C3DE19}" srcOrd="2" destOrd="0" presId="urn:microsoft.com/office/officeart/2005/8/layout/arrow2"/>
    <dgm:cxn modelId="{EC7B21B6-6339-4C19-AC7F-DB026295CBFF}" type="presParOf" srcId="{7209797F-51D2-4C38-BE31-30E48E7D6FBC}" destId="{9C4EA87F-0F96-406F-8DD1-1847C7993520}" srcOrd="3" destOrd="0" presId="urn:microsoft.com/office/officeart/2005/8/layout/arrow2"/>
    <dgm:cxn modelId="{F643CAA9-CD48-442A-BC2A-168D426922ED}" type="presParOf" srcId="{7209797F-51D2-4C38-BE31-30E48E7D6FBC}" destId="{0D60048E-48A6-49FD-9D1D-C7B8B56E4307}" srcOrd="4" destOrd="0" presId="urn:microsoft.com/office/officeart/2005/8/layout/arrow2"/>
    <dgm:cxn modelId="{4F06ED51-E074-4F4F-995B-2A83706A5F48}" type="presParOf" srcId="{7209797F-51D2-4C38-BE31-30E48E7D6FBC}" destId="{F6F33381-47D0-4AD0-BB61-8D22A70B0B3C}" srcOrd="5" destOrd="0" presId="urn:microsoft.com/office/officeart/2005/8/layout/arrow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4F13F5-4C63-44A8-8ECE-997960F20E84}" type="doc">
      <dgm:prSet loTypeId="urn:microsoft.com/office/officeart/2005/8/layout/arrow2" loCatId="process" qsTypeId="urn:microsoft.com/office/officeart/2005/8/quickstyle/simple1" qsCatId="simple" csTypeId="urn:microsoft.com/office/officeart/2005/8/colors/accent1_1" csCatId="accent1" phldr="1"/>
      <dgm:spPr/>
    </dgm:pt>
    <dgm:pt modelId="{C5FC2160-E822-485E-A1DE-4EFB6C8EE3DA}">
      <dgm:prSet phldrT="[文本]" custT="1"/>
      <dgm:spPr/>
      <dgm:t>
        <a:bodyPr/>
        <a:lstStyle/>
        <a:p>
          <a:r>
            <a:rPr lang="zh-CN" altLang="en-US" sz="1600" dirty="0">
              <a:solidFill>
                <a:srgbClr val="5B9BD5"/>
              </a:solidFill>
              <a:latin typeface="微软雅黑" panose="020B0503020204020204" pitchFamily="34" charset="-122"/>
              <a:ea typeface="微软雅黑" panose="020B0503020204020204" pitchFamily="34" charset="-122"/>
            </a:rPr>
            <a:t>时间</a:t>
          </a:r>
          <a:r>
            <a:rPr lang="en-US" altLang="zh-CN" sz="1600" dirty="0">
              <a:solidFill>
                <a:srgbClr val="5B9BD5"/>
              </a:solidFill>
              <a:latin typeface="微软雅黑" panose="020B0503020204020204" pitchFamily="34" charset="-122"/>
              <a:ea typeface="微软雅黑" panose="020B0503020204020204" pitchFamily="34" charset="-122"/>
            </a:rPr>
            <a:t>2</a:t>
          </a:r>
          <a:endParaRPr lang="zh-CN" altLang="en-US" sz="1600" dirty="0">
            <a:solidFill>
              <a:srgbClr val="5B9BD5"/>
            </a:solidFill>
            <a:latin typeface="微软雅黑" panose="020B0503020204020204" pitchFamily="34" charset="-122"/>
            <a:ea typeface="微软雅黑" panose="020B0503020204020204" pitchFamily="34" charset="-122"/>
          </a:endParaRPr>
        </a:p>
      </dgm:t>
    </dgm:pt>
    <dgm:pt modelId="{F9A4FEE4-838B-4A13-9170-D1D4C20DC8F5}" cxnId="{7E35B649-D6D4-4016-A131-3DFB311322C4}"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8F1E57E-C2B8-4D22-A310-9BC6D711CDB6}" cxnId="{7E35B649-D6D4-4016-A131-3DFB311322C4}"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E1942EB-4048-4A78-A8E6-B1171B38BE28}">
      <dgm:prSet phldrT="[文本]" custT="1"/>
      <dgm:spPr/>
      <dgm:t>
        <a:bodyPr/>
        <a:lstStyle/>
        <a:p>
          <a:r>
            <a:rPr lang="zh-CN" altLang="en-US" sz="1600" dirty="0">
              <a:solidFill>
                <a:srgbClr val="5B9BD5"/>
              </a:solidFill>
              <a:latin typeface="微软雅黑" panose="020B0503020204020204" pitchFamily="34" charset="-122"/>
              <a:ea typeface="微软雅黑" panose="020B0503020204020204" pitchFamily="34" charset="-122"/>
            </a:rPr>
            <a:t>时间</a:t>
          </a:r>
          <a:r>
            <a:rPr lang="en-US" altLang="zh-CN" sz="1600" dirty="0">
              <a:solidFill>
                <a:srgbClr val="5B9BD5"/>
              </a:solidFill>
              <a:latin typeface="微软雅黑" panose="020B0503020204020204" pitchFamily="34" charset="-122"/>
              <a:ea typeface="微软雅黑" panose="020B0503020204020204" pitchFamily="34" charset="-122"/>
            </a:rPr>
            <a:t>3</a:t>
          </a:r>
          <a:endParaRPr lang="zh-CN" altLang="en-US" sz="1600" dirty="0">
            <a:solidFill>
              <a:srgbClr val="5B9BD5"/>
            </a:solidFill>
            <a:latin typeface="微软雅黑" panose="020B0503020204020204" pitchFamily="34" charset="-122"/>
            <a:ea typeface="微软雅黑" panose="020B0503020204020204" pitchFamily="34" charset="-122"/>
          </a:endParaRPr>
        </a:p>
      </dgm:t>
    </dgm:pt>
    <dgm:pt modelId="{EEC50736-28BA-4D35-9482-B72DB028E8B5}" cxnId="{7E0E7D77-B9CB-4D7E-8F62-5724C007340A}"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04C6BC5-B4E0-46F9-9451-5580EB990F55}" cxnId="{7E0E7D77-B9CB-4D7E-8F62-5724C007340A}"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38F28E2-64B6-4CEA-88B7-6EA481CE1107}">
      <dgm:prSet phldrT="[文本]" custT="1"/>
      <dgm:spPr/>
      <dgm:t>
        <a:bodyPr/>
        <a:lstStyle/>
        <a:p>
          <a:r>
            <a:rPr lang="zh-CN" altLang="en-US" sz="1400" dirty="0">
              <a:solidFill>
                <a:srgbClr val="5B9BD5"/>
              </a:solidFill>
              <a:latin typeface="微软雅黑" panose="020B0503020204020204" pitchFamily="34" charset="-122"/>
              <a:ea typeface="微软雅黑" panose="020B0503020204020204" pitchFamily="34" charset="-122"/>
            </a:rPr>
            <a:t>时间</a:t>
          </a:r>
          <a:r>
            <a:rPr lang="en-US" altLang="zh-CN" sz="1400" dirty="0">
              <a:solidFill>
                <a:srgbClr val="5B9BD5"/>
              </a:solidFill>
              <a:latin typeface="微软雅黑" panose="020B0503020204020204" pitchFamily="34" charset="-122"/>
              <a:ea typeface="微软雅黑" panose="020B0503020204020204" pitchFamily="34" charset="-122"/>
            </a:rPr>
            <a:t>1</a:t>
          </a:r>
          <a:endParaRPr lang="zh-CN" altLang="en-US" sz="1400" dirty="0">
            <a:solidFill>
              <a:srgbClr val="5B9BD5"/>
            </a:solidFill>
            <a:latin typeface="微软雅黑" panose="020B0503020204020204" pitchFamily="34" charset="-122"/>
            <a:ea typeface="微软雅黑" panose="020B0503020204020204" pitchFamily="34" charset="-122"/>
          </a:endParaRPr>
        </a:p>
      </dgm:t>
    </dgm:pt>
    <dgm:pt modelId="{5200C706-CD53-4E24-A553-017CBD9D7414}" cxnId="{52F1A8D8-8C32-4EB5-B8FE-FA53931BA982}"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CC8B2FD-D38A-40ED-BA75-BB357A27DAB9}" cxnId="{52F1A8D8-8C32-4EB5-B8FE-FA53931BA982}"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8114358-53AE-460A-BC39-79E2666DE680}" type="pres">
      <dgm:prSet presAssocID="{054F13F5-4C63-44A8-8ECE-997960F20E84}" presName="arrowDiagram" presStyleCnt="0">
        <dgm:presLayoutVars>
          <dgm:chMax val="5"/>
          <dgm:dir/>
          <dgm:resizeHandles val="exact"/>
        </dgm:presLayoutVars>
      </dgm:prSet>
      <dgm:spPr/>
    </dgm:pt>
    <dgm:pt modelId="{BFC4E932-60E2-4E17-9AAF-BD5ECC261B57}" type="pres">
      <dgm:prSet presAssocID="{054F13F5-4C63-44A8-8ECE-997960F20E84}" presName="arrow" presStyleLbl="bgShp" presStyleIdx="0" presStyleCnt="1"/>
      <dgm:spPr/>
    </dgm:pt>
    <dgm:pt modelId="{7209797F-51D2-4C38-BE31-30E48E7D6FBC}" type="pres">
      <dgm:prSet presAssocID="{054F13F5-4C63-44A8-8ECE-997960F20E84}" presName="arrowDiagram3" presStyleCnt="0"/>
      <dgm:spPr/>
    </dgm:pt>
    <dgm:pt modelId="{5BE62C92-7282-47E6-96E0-5329638270DE}" type="pres">
      <dgm:prSet presAssocID="{A38F28E2-64B6-4CEA-88B7-6EA481CE1107}" presName="bullet3a" presStyleLbl="node1" presStyleIdx="0" presStyleCnt="3"/>
      <dgm:spPr/>
    </dgm:pt>
    <dgm:pt modelId="{8E98EA46-1720-4D3C-806B-028FEEC2782F}" type="pres">
      <dgm:prSet presAssocID="{A38F28E2-64B6-4CEA-88B7-6EA481CE1107}" presName="textBox3a" presStyleLbl="revTx" presStyleIdx="0" presStyleCnt="3" custScaleX="156073" custScaleY="43490" custLinFactY="-3141" custLinFactNeighborX="-32922" custLinFactNeighborY="-100000">
        <dgm:presLayoutVars>
          <dgm:bulletEnabled val="1"/>
        </dgm:presLayoutVars>
      </dgm:prSet>
      <dgm:spPr/>
    </dgm:pt>
    <dgm:pt modelId="{E6B15DDA-E1A9-4170-BA5C-D07959C3DE19}" type="pres">
      <dgm:prSet presAssocID="{C5FC2160-E822-485E-A1DE-4EFB6C8EE3DA}" presName="bullet3b" presStyleLbl="node1" presStyleIdx="1" presStyleCnt="3"/>
      <dgm:spPr/>
    </dgm:pt>
    <dgm:pt modelId="{9C4EA87F-0F96-406F-8DD1-1847C7993520}" type="pres">
      <dgm:prSet presAssocID="{C5FC2160-E822-485E-A1DE-4EFB6C8EE3DA}" presName="textBox3b" presStyleLbl="revTx" presStyleIdx="1" presStyleCnt="3" custScaleX="152849" custScaleY="35075" custLinFactNeighborX="-37311" custLinFactNeighborY="-87521">
        <dgm:presLayoutVars>
          <dgm:bulletEnabled val="1"/>
        </dgm:presLayoutVars>
      </dgm:prSet>
      <dgm:spPr/>
    </dgm:pt>
    <dgm:pt modelId="{0D60048E-48A6-49FD-9D1D-C7B8B56E4307}" type="pres">
      <dgm:prSet presAssocID="{9E1942EB-4048-4A78-A8E6-B1171B38BE28}" presName="bullet3c" presStyleLbl="node1" presStyleIdx="2" presStyleCnt="3"/>
      <dgm:spPr/>
    </dgm:pt>
    <dgm:pt modelId="{F6F33381-47D0-4AD0-BB61-8D22A70B0B3C}" type="pres">
      <dgm:prSet presAssocID="{9E1942EB-4048-4A78-A8E6-B1171B38BE28}" presName="textBox3c" presStyleLbl="revTx" presStyleIdx="2" presStyleCnt="3" custScaleX="135492" custScaleY="24046" custLinFactNeighborX="-38000" custLinFactNeighborY="-83365">
        <dgm:presLayoutVars>
          <dgm:bulletEnabled val="1"/>
        </dgm:presLayoutVars>
      </dgm:prSet>
      <dgm:spPr/>
    </dgm:pt>
  </dgm:ptLst>
  <dgm:cxnLst>
    <dgm:cxn modelId="{0077B818-98B2-4068-AE3E-BB4EBBA5B4C9}" type="presOf" srcId="{9E1942EB-4048-4A78-A8E6-B1171B38BE28}" destId="{F6F33381-47D0-4AD0-BB61-8D22A70B0B3C}" srcOrd="0" destOrd="0" presId="urn:microsoft.com/office/officeart/2005/8/layout/arrow2"/>
    <dgm:cxn modelId="{CE9A4B38-3439-4EAD-ACC8-1B04F30A1DD1}" type="presOf" srcId="{054F13F5-4C63-44A8-8ECE-997960F20E84}" destId="{A8114358-53AE-460A-BC39-79E2666DE680}" srcOrd="0" destOrd="0" presId="urn:microsoft.com/office/officeart/2005/8/layout/arrow2"/>
    <dgm:cxn modelId="{7E35B649-D6D4-4016-A131-3DFB311322C4}" srcId="{054F13F5-4C63-44A8-8ECE-997960F20E84}" destId="{C5FC2160-E822-485E-A1DE-4EFB6C8EE3DA}" srcOrd="1" destOrd="0" parTransId="{F9A4FEE4-838B-4A13-9170-D1D4C20DC8F5}" sibTransId="{98F1E57E-C2B8-4D22-A310-9BC6D711CDB6}"/>
    <dgm:cxn modelId="{7E0E7D77-B9CB-4D7E-8F62-5724C007340A}" srcId="{054F13F5-4C63-44A8-8ECE-997960F20E84}" destId="{9E1942EB-4048-4A78-A8E6-B1171B38BE28}" srcOrd="2" destOrd="0" parTransId="{EEC50736-28BA-4D35-9482-B72DB028E8B5}" sibTransId="{504C6BC5-B4E0-46F9-9451-5580EB990F55}"/>
    <dgm:cxn modelId="{686EEC88-8A8F-4894-96E0-D28B75A6BC6D}" type="presOf" srcId="{A38F28E2-64B6-4CEA-88B7-6EA481CE1107}" destId="{8E98EA46-1720-4D3C-806B-028FEEC2782F}" srcOrd="0" destOrd="0" presId="urn:microsoft.com/office/officeart/2005/8/layout/arrow2"/>
    <dgm:cxn modelId="{8C47C0A4-1D07-4060-B265-288BCC02D637}" type="presOf" srcId="{C5FC2160-E822-485E-A1DE-4EFB6C8EE3DA}" destId="{9C4EA87F-0F96-406F-8DD1-1847C7993520}" srcOrd="0" destOrd="0" presId="urn:microsoft.com/office/officeart/2005/8/layout/arrow2"/>
    <dgm:cxn modelId="{52F1A8D8-8C32-4EB5-B8FE-FA53931BA982}" srcId="{054F13F5-4C63-44A8-8ECE-997960F20E84}" destId="{A38F28E2-64B6-4CEA-88B7-6EA481CE1107}" srcOrd="0" destOrd="0" parTransId="{ACC8B2FD-D38A-40ED-BA75-BB357A27DAB9}" sibTransId="{5200C706-CD53-4E24-A553-017CBD9D7414}"/>
    <dgm:cxn modelId="{8F4B5D9E-0802-4FCE-A9AD-A4C2B4D4E771}" type="presParOf" srcId="{A8114358-53AE-460A-BC39-79E2666DE680}" destId="{BFC4E932-60E2-4E17-9AAF-BD5ECC261B57}" srcOrd="0" destOrd="0" presId="urn:microsoft.com/office/officeart/2005/8/layout/arrow2"/>
    <dgm:cxn modelId="{10EEC1C9-0223-4E8C-8C5E-78425D679BAE}" type="presParOf" srcId="{A8114358-53AE-460A-BC39-79E2666DE680}" destId="{7209797F-51D2-4C38-BE31-30E48E7D6FBC}" srcOrd="1" destOrd="0" presId="urn:microsoft.com/office/officeart/2005/8/layout/arrow2"/>
    <dgm:cxn modelId="{6C7F44CA-4C94-4618-BE81-AF5AD2868EBD}" type="presParOf" srcId="{7209797F-51D2-4C38-BE31-30E48E7D6FBC}" destId="{5BE62C92-7282-47E6-96E0-5329638270DE}" srcOrd="0" destOrd="0" presId="urn:microsoft.com/office/officeart/2005/8/layout/arrow2"/>
    <dgm:cxn modelId="{4E8019E8-5129-467D-BD3E-27FF9DA8F427}" type="presParOf" srcId="{7209797F-51D2-4C38-BE31-30E48E7D6FBC}" destId="{8E98EA46-1720-4D3C-806B-028FEEC2782F}" srcOrd="1" destOrd="0" presId="urn:microsoft.com/office/officeart/2005/8/layout/arrow2"/>
    <dgm:cxn modelId="{46E79AA3-47C8-4D53-B460-0100494B013A}" type="presParOf" srcId="{7209797F-51D2-4C38-BE31-30E48E7D6FBC}" destId="{E6B15DDA-E1A9-4170-BA5C-D07959C3DE19}" srcOrd="2" destOrd="0" presId="urn:microsoft.com/office/officeart/2005/8/layout/arrow2"/>
    <dgm:cxn modelId="{63AC5F54-08BF-4539-B6E5-076B210143E1}" type="presParOf" srcId="{7209797F-51D2-4C38-BE31-30E48E7D6FBC}" destId="{9C4EA87F-0F96-406F-8DD1-1847C7993520}" srcOrd="3" destOrd="0" presId="urn:microsoft.com/office/officeart/2005/8/layout/arrow2"/>
    <dgm:cxn modelId="{B5E58271-09C8-436B-9E7A-4D2B99762911}" type="presParOf" srcId="{7209797F-51D2-4C38-BE31-30E48E7D6FBC}" destId="{0D60048E-48A6-49FD-9D1D-C7B8B56E4307}" srcOrd="4" destOrd="0" presId="urn:microsoft.com/office/officeart/2005/8/layout/arrow2"/>
    <dgm:cxn modelId="{1F93B534-CD30-4FEA-8F59-497F99D8A775}" type="presParOf" srcId="{7209797F-51D2-4C38-BE31-30E48E7D6FBC}" destId="{F6F33381-47D0-4AD0-BB61-8D22A70B0B3C}" srcOrd="5" destOrd="0" presId="urn:microsoft.com/office/officeart/2005/8/layout/arrow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4E932-60E2-4E17-9AAF-BD5ECC261B57}">
      <dsp:nvSpPr>
        <dsp:cNvPr id="0" name=""/>
        <dsp:cNvSpPr/>
      </dsp:nvSpPr>
      <dsp:spPr>
        <a:xfrm>
          <a:off x="0" y="134049"/>
          <a:ext cx="3228606" cy="2017878"/>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E62C92-7282-47E6-96E0-5329638270DE}">
      <dsp:nvSpPr>
        <dsp:cNvPr id="0" name=""/>
        <dsp:cNvSpPr/>
      </dsp:nvSpPr>
      <dsp:spPr>
        <a:xfrm>
          <a:off x="410032" y="1526789"/>
          <a:ext cx="83943" cy="8394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8EA46-1720-4D3C-806B-028FEEC2782F}">
      <dsp:nvSpPr>
        <dsp:cNvPr id="0" name=""/>
        <dsp:cNvSpPr/>
      </dsp:nvSpPr>
      <dsp:spPr>
        <a:xfrm>
          <a:off x="0" y="1048798"/>
          <a:ext cx="1174082" cy="677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80" tIns="0" rIns="0" bIns="0" numCol="1" spcCol="1270" anchor="t" anchorCtr="0">
          <a:noAutofit/>
        </a:bodyPr>
        <a:lstStyle/>
        <a:p>
          <a:pPr marL="0" lvl="0" indent="0" algn="l" defTabSz="622300">
            <a:lnSpc>
              <a:spcPct val="90000"/>
            </a:lnSpc>
            <a:spcBef>
              <a:spcPct val="0"/>
            </a:spcBef>
            <a:spcAft>
              <a:spcPct val="35000"/>
            </a:spcAft>
            <a:buNone/>
          </a:pPr>
          <a:r>
            <a:rPr lang="zh-CN" altLang="en-US" sz="1400" kern="12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400" kern="1200" dirty="0">
              <a:solidFill>
                <a:schemeClr val="accent2">
                  <a:lumMod val="50000"/>
                </a:schemeClr>
              </a:solidFill>
              <a:latin typeface="微软雅黑" panose="020B0503020204020204" pitchFamily="34" charset="-122"/>
              <a:ea typeface="微软雅黑" panose="020B0503020204020204" pitchFamily="34" charset="-122"/>
            </a:rPr>
            <a:t>1</a:t>
          </a:r>
          <a:endParaRPr lang="zh-CN" altLang="en-US" sz="1400" kern="1200" dirty="0">
            <a:solidFill>
              <a:schemeClr val="accent2">
                <a:lumMod val="50000"/>
              </a:schemeClr>
            </a:solidFill>
            <a:latin typeface="微软雅黑" panose="020B0503020204020204" pitchFamily="34" charset="-122"/>
            <a:ea typeface="微软雅黑" panose="020B0503020204020204" pitchFamily="34" charset="-122"/>
          </a:endParaRPr>
        </a:p>
      </dsp:txBody>
      <dsp:txXfrm>
        <a:off x="0" y="1048798"/>
        <a:ext cx="1174082" cy="677709"/>
      </dsp:txXfrm>
    </dsp:sp>
    <dsp:sp modelId="{E6B15DDA-E1A9-4170-BA5C-D07959C3DE19}">
      <dsp:nvSpPr>
        <dsp:cNvPr id="0" name=""/>
        <dsp:cNvSpPr/>
      </dsp:nvSpPr>
      <dsp:spPr>
        <a:xfrm>
          <a:off x="1150998" y="978330"/>
          <a:ext cx="151744" cy="151744"/>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4EA87F-0F96-406F-8DD1-1847C7993520}">
      <dsp:nvSpPr>
        <dsp:cNvPr id="0" name=""/>
        <dsp:cNvSpPr/>
      </dsp:nvSpPr>
      <dsp:spPr>
        <a:xfrm>
          <a:off x="733005" y="461260"/>
          <a:ext cx="1184374" cy="3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06" tIns="0" rIns="0"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600" kern="1200" dirty="0">
              <a:solidFill>
                <a:schemeClr val="accent2">
                  <a:lumMod val="50000"/>
                </a:schemeClr>
              </a:solidFill>
              <a:latin typeface="微软雅黑" panose="020B0503020204020204" pitchFamily="34" charset="-122"/>
              <a:ea typeface="微软雅黑" panose="020B0503020204020204" pitchFamily="34" charset="-122"/>
            </a:rPr>
            <a:t>2</a:t>
          </a:r>
          <a:endParaRPr lang="zh-CN" altLang="en-US" sz="1600" kern="1200" dirty="0">
            <a:solidFill>
              <a:schemeClr val="accent2">
                <a:lumMod val="50000"/>
              </a:schemeClr>
            </a:solidFill>
            <a:latin typeface="微软雅黑" panose="020B0503020204020204" pitchFamily="34" charset="-122"/>
            <a:ea typeface="微软雅黑" panose="020B0503020204020204" pitchFamily="34" charset="-122"/>
          </a:endParaRPr>
        </a:p>
      </dsp:txBody>
      <dsp:txXfrm>
        <a:off x="733005" y="461260"/>
        <a:ext cx="1184374" cy="362128"/>
      </dsp:txXfrm>
    </dsp:sp>
    <dsp:sp modelId="{0D60048E-48A6-49FD-9D1D-C7B8B56E4307}">
      <dsp:nvSpPr>
        <dsp:cNvPr id="0" name=""/>
        <dsp:cNvSpPr/>
      </dsp:nvSpPr>
      <dsp:spPr>
        <a:xfrm>
          <a:off x="2042093" y="644573"/>
          <a:ext cx="209859" cy="209859"/>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F33381-47D0-4AD0-BB61-8D22A70B0B3C}">
      <dsp:nvSpPr>
        <dsp:cNvPr id="0" name=""/>
        <dsp:cNvSpPr/>
      </dsp:nvSpPr>
      <dsp:spPr>
        <a:xfrm>
          <a:off x="1715066" y="122997"/>
          <a:ext cx="1049880" cy="317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00" tIns="0" rIns="0"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solidFill>
                <a:schemeClr val="accent2">
                  <a:lumMod val="50000"/>
                </a:schemeClr>
              </a:solidFill>
              <a:latin typeface="微软雅黑" panose="020B0503020204020204" pitchFamily="34" charset="-122"/>
              <a:ea typeface="微软雅黑" panose="020B0503020204020204" pitchFamily="34" charset="-122"/>
            </a:rPr>
            <a:t>时间</a:t>
          </a:r>
          <a:r>
            <a:rPr lang="en-US" altLang="zh-CN" sz="1600" kern="1200" dirty="0">
              <a:solidFill>
                <a:schemeClr val="accent2">
                  <a:lumMod val="50000"/>
                </a:schemeClr>
              </a:solidFill>
              <a:latin typeface="微软雅黑" panose="020B0503020204020204" pitchFamily="34" charset="-122"/>
              <a:ea typeface="微软雅黑" panose="020B0503020204020204" pitchFamily="34" charset="-122"/>
            </a:rPr>
            <a:t>3</a:t>
          </a:r>
          <a:endParaRPr lang="zh-CN" altLang="en-US" sz="1600" kern="1200" dirty="0">
            <a:solidFill>
              <a:schemeClr val="accent2">
                <a:lumMod val="50000"/>
              </a:schemeClr>
            </a:solidFill>
            <a:latin typeface="微软雅黑" panose="020B0503020204020204" pitchFamily="34" charset="-122"/>
            <a:ea typeface="微软雅黑" panose="020B0503020204020204" pitchFamily="34" charset="-122"/>
          </a:endParaRPr>
        </a:p>
      </dsp:txBody>
      <dsp:txXfrm>
        <a:off x="1715066" y="122997"/>
        <a:ext cx="1049880" cy="3171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4E932-60E2-4E17-9AAF-BD5ECC261B57}">
      <dsp:nvSpPr>
        <dsp:cNvPr id="0" name=""/>
        <dsp:cNvSpPr/>
      </dsp:nvSpPr>
      <dsp:spPr>
        <a:xfrm>
          <a:off x="0" y="157685"/>
          <a:ext cx="3228606" cy="201787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E62C92-7282-47E6-96E0-5329638270DE}">
      <dsp:nvSpPr>
        <dsp:cNvPr id="0" name=""/>
        <dsp:cNvSpPr/>
      </dsp:nvSpPr>
      <dsp:spPr>
        <a:xfrm>
          <a:off x="410032" y="1550425"/>
          <a:ext cx="83943" cy="83943"/>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8EA46-1720-4D3C-806B-028FEEC2782F}">
      <dsp:nvSpPr>
        <dsp:cNvPr id="0" name=""/>
        <dsp:cNvSpPr/>
      </dsp:nvSpPr>
      <dsp:spPr>
        <a:xfrm>
          <a:off x="0" y="1155681"/>
          <a:ext cx="1174082" cy="253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80" tIns="0" rIns="0" bIns="0" numCol="1" spcCol="1270" anchor="t" anchorCtr="0">
          <a:noAutofit/>
        </a:bodyPr>
        <a:lstStyle/>
        <a:p>
          <a:pPr marL="0" lvl="0" indent="0" algn="l" defTabSz="622300">
            <a:lnSpc>
              <a:spcPct val="90000"/>
            </a:lnSpc>
            <a:spcBef>
              <a:spcPct val="0"/>
            </a:spcBef>
            <a:spcAft>
              <a:spcPct val="35000"/>
            </a:spcAft>
            <a:buNone/>
          </a:pPr>
          <a:r>
            <a:rPr lang="zh-CN" altLang="en-US" sz="1400" kern="1200" dirty="0">
              <a:solidFill>
                <a:srgbClr val="5B9BD5"/>
              </a:solidFill>
              <a:latin typeface="微软雅黑" panose="020B0503020204020204" pitchFamily="34" charset="-122"/>
              <a:ea typeface="微软雅黑" panose="020B0503020204020204" pitchFamily="34" charset="-122"/>
            </a:rPr>
            <a:t>时间</a:t>
          </a:r>
          <a:r>
            <a:rPr lang="en-US" altLang="zh-CN" sz="1400" kern="1200" dirty="0">
              <a:solidFill>
                <a:srgbClr val="5B9BD5"/>
              </a:solidFill>
              <a:latin typeface="微软雅黑" panose="020B0503020204020204" pitchFamily="34" charset="-122"/>
              <a:ea typeface="微软雅黑" panose="020B0503020204020204" pitchFamily="34" charset="-122"/>
            </a:rPr>
            <a:t>1</a:t>
          </a:r>
          <a:endParaRPr lang="zh-CN" altLang="en-US" sz="1400" kern="1200" dirty="0">
            <a:solidFill>
              <a:srgbClr val="5B9BD5"/>
            </a:solidFill>
            <a:latin typeface="微软雅黑" panose="020B0503020204020204" pitchFamily="34" charset="-122"/>
            <a:ea typeface="微软雅黑" panose="020B0503020204020204" pitchFamily="34" charset="-122"/>
          </a:endParaRPr>
        </a:p>
      </dsp:txBody>
      <dsp:txXfrm>
        <a:off x="0" y="1155681"/>
        <a:ext cx="1174082" cy="253619"/>
      </dsp:txXfrm>
    </dsp:sp>
    <dsp:sp modelId="{E6B15DDA-E1A9-4170-BA5C-D07959C3DE19}">
      <dsp:nvSpPr>
        <dsp:cNvPr id="0" name=""/>
        <dsp:cNvSpPr/>
      </dsp:nvSpPr>
      <dsp:spPr>
        <a:xfrm>
          <a:off x="1150998" y="1001966"/>
          <a:ext cx="151744" cy="15174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4EA87F-0F96-406F-8DD1-1847C7993520}">
      <dsp:nvSpPr>
        <dsp:cNvPr id="0" name=""/>
        <dsp:cNvSpPr/>
      </dsp:nvSpPr>
      <dsp:spPr>
        <a:xfrm>
          <a:off x="733005" y="473446"/>
          <a:ext cx="1184374" cy="38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06" tIns="0" rIns="0"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solidFill>
                <a:srgbClr val="5B9BD5"/>
              </a:solidFill>
              <a:latin typeface="微软雅黑" panose="020B0503020204020204" pitchFamily="34" charset="-122"/>
              <a:ea typeface="微软雅黑" panose="020B0503020204020204" pitchFamily="34" charset="-122"/>
            </a:rPr>
            <a:t>时间</a:t>
          </a:r>
          <a:r>
            <a:rPr lang="en-US" altLang="zh-CN" sz="1600" kern="1200" dirty="0">
              <a:solidFill>
                <a:srgbClr val="5B9BD5"/>
              </a:solidFill>
              <a:latin typeface="微软雅黑" panose="020B0503020204020204" pitchFamily="34" charset="-122"/>
              <a:ea typeface="微软雅黑" panose="020B0503020204020204" pitchFamily="34" charset="-122"/>
            </a:rPr>
            <a:t>2</a:t>
          </a:r>
          <a:endParaRPr lang="zh-CN" altLang="en-US" sz="1600" kern="1200" dirty="0">
            <a:solidFill>
              <a:srgbClr val="5B9BD5"/>
            </a:solidFill>
            <a:latin typeface="微软雅黑" panose="020B0503020204020204" pitchFamily="34" charset="-122"/>
            <a:ea typeface="微软雅黑" panose="020B0503020204020204" pitchFamily="34" charset="-122"/>
          </a:endParaRPr>
        </a:p>
      </dsp:txBody>
      <dsp:txXfrm>
        <a:off x="733005" y="473446"/>
        <a:ext cx="1184374" cy="385027"/>
      </dsp:txXfrm>
    </dsp:sp>
    <dsp:sp modelId="{0D60048E-48A6-49FD-9D1D-C7B8B56E4307}">
      <dsp:nvSpPr>
        <dsp:cNvPr id="0" name=""/>
        <dsp:cNvSpPr/>
      </dsp:nvSpPr>
      <dsp:spPr>
        <a:xfrm>
          <a:off x="2042093" y="668208"/>
          <a:ext cx="209859" cy="209859"/>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F33381-47D0-4AD0-BB61-8D22A70B0B3C}">
      <dsp:nvSpPr>
        <dsp:cNvPr id="0" name=""/>
        <dsp:cNvSpPr/>
      </dsp:nvSpPr>
      <dsp:spPr>
        <a:xfrm>
          <a:off x="1715066" y="136605"/>
          <a:ext cx="1049880" cy="337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00" tIns="0" rIns="0"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solidFill>
                <a:srgbClr val="5B9BD5"/>
              </a:solidFill>
              <a:latin typeface="微软雅黑" panose="020B0503020204020204" pitchFamily="34" charset="-122"/>
              <a:ea typeface="微软雅黑" panose="020B0503020204020204" pitchFamily="34" charset="-122"/>
            </a:rPr>
            <a:t>时间</a:t>
          </a:r>
          <a:r>
            <a:rPr lang="en-US" altLang="zh-CN" sz="1600" kern="1200" dirty="0">
              <a:solidFill>
                <a:srgbClr val="5B9BD5"/>
              </a:solidFill>
              <a:latin typeface="微软雅黑" panose="020B0503020204020204" pitchFamily="34" charset="-122"/>
              <a:ea typeface="微软雅黑" panose="020B0503020204020204" pitchFamily="34" charset="-122"/>
            </a:rPr>
            <a:t>3</a:t>
          </a:r>
          <a:endParaRPr lang="zh-CN" altLang="en-US" sz="1600" kern="1200" dirty="0">
            <a:solidFill>
              <a:srgbClr val="5B9BD5"/>
            </a:solidFill>
            <a:latin typeface="微软雅黑" panose="020B0503020204020204" pitchFamily="34" charset="-122"/>
            <a:ea typeface="微软雅黑" panose="020B0503020204020204" pitchFamily="34" charset="-122"/>
          </a:endParaRPr>
        </a:p>
      </dsp:txBody>
      <dsp:txXfrm>
        <a:off x="1715066" y="136605"/>
        <a:ext cx="1049880" cy="33722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00CE1-328F-43F1-B219-B6219471B7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647950" y="1143000"/>
            <a:ext cx="15621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373A7-B289-4B25-91D1-1019E9FD368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47950" y="1143000"/>
            <a:ext cx="1562100" cy="3086100"/>
          </a:xfrm>
        </p:spPr>
      </p:sp>
      <p:sp>
        <p:nvSpPr>
          <p:cNvPr id="3" name="备注占位符 2"/>
          <p:cNvSpPr>
            <a:spLocks noGrp="1"/>
          </p:cNvSpPr>
          <p:nvPr>
            <p:ph type="body" idx="1"/>
          </p:nvPr>
        </p:nvSpPr>
        <p:spPr/>
        <p:txBody>
          <a:bodyPr/>
          <a:lstStyle/>
          <a:p>
            <a:r>
              <a:rPr lang="zh-CN" altLang="en-US" dirty="0"/>
              <a:t>主页</a:t>
            </a:r>
            <a:endParaRPr lang="en-US" altLang="zh-CN" dirty="0"/>
          </a:p>
          <a:p>
            <a:endParaRPr lang="en-US" altLang="zh-CN" dirty="0"/>
          </a:p>
          <a:p>
            <a:r>
              <a:rPr lang="en-US" altLang="zh-CN" dirty="0"/>
              <a:t>1</a:t>
            </a:r>
            <a:r>
              <a:rPr lang="zh-CN" altLang="en-US" dirty="0"/>
              <a:t>：压装、机器人去毛刺、等自动化部分， 直接配图片，下面用写文字</a:t>
            </a:r>
            <a:endParaRPr lang="en-US" altLang="zh-CN" dirty="0"/>
          </a:p>
          <a:p>
            <a:r>
              <a:rPr lang="en-US" altLang="zh-CN" dirty="0"/>
              <a:t>2: </a:t>
            </a:r>
            <a:r>
              <a:rPr lang="zh-CN" altLang="en-US" dirty="0"/>
              <a:t>最上面一行，需要做滑动、点上去出现下拉菜单。参见说明</a:t>
            </a:r>
            <a:endParaRPr lang="zh-CN" altLang="en-US" dirty="0"/>
          </a:p>
        </p:txBody>
      </p:sp>
      <p:sp>
        <p:nvSpPr>
          <p:cNvPr id="4" name="灯片编号占位符 3"/>
          <p:cNvSpPr>
            <a:spLocks noGrp="1"/>
          </p:cNvSpPr>
          <p:nvPr>
            <p:ph type="sldNum" sz="quarter" idx="5"/>
          </p:nvPr>
        </p:nvSpPr>
        <p:spPr/>
        <p:txBody>
          <a:bodyPr/>
          <a:lstStyle/>
          <a:p>
            <a:fld id="{AA2373A7-B289-4B25-91D1-1019E9FD368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47950" y="1143000"/>
            <a:ext cx="15621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2373A7-B289-4B25-91D1-1019E9FD368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25962" y="4418785"/>
            <a:ext cx="11627565" cy="9400070"/>
          </a:xfrm>
        </p:spPr>
        <p:txBody>
          <a:bodyPr anchor="b"/>
          <a:lstStyle>
            <a:lvl1pPr algn="ctr">
              <a:defRPr sz="8975"/>
            </a:lvl1pPr>
          </a:lstStyle>
          <a:p>
            <a:r>
              <a:rPr lang="zh-CN" altLang="en-US"/>
              <a:t>单击此处编辑母版标题样式</a:t>
            </a:r>
            <a:endParaRPr lang="en-US" dirty="0"/>
          </a:p>
        </p:txBody>
      </p:sp>
      <p:sp>
        <p:nvSpPr>
          <p:cNvPr id="3" name="Subtitle 2"/>
          <p:cNvSpPr>
            <a:spLocks noGrp="1"/>
          </p:cNvSpPr>
          <p:nvPr>
            <p:ph type="subTitle" idx="1"/>
          </p:nvPr>
        </p:nvSpPr>
        <p:spPr>
          <a:xfrm>
            <a:off x="1709936" y="14181357"/>
            <a:ext cx="10259616" cy="6518796"/>
          </a:xfrm>
        </p:spPr>
        <p:txBody>
          <a:bodyPr/>
          <a:lstStyle>
            <a:lvl1pPr marL="0" indent="0" algn="ctr">
              <a:buNone/>
              <a:defRPr sz="3590"/>
            </a:lvl1pPr>
            <a:lvl2pPr marL="683895" indent="0" algn="ctr">
              <a:buNone/>
              <a:defRPr sz="2990"/>
            </a:lvl2pPr>
            <a:lvl3pPr marL="1367790" indent="0" algn="ctr">
              <a:buNone/>
              <a:defRPr sz="2695"/>
            </a:lvl3pPr>
            <a:lvl4pPr marL="2051685" indent="0" algn="ctr">
              <a:buNone/>
              <a:defRPr sz="2395"/>
            </a:lvl4pPr>
            <a:lvl5pPr marL="2735580" indent="0" algn="ctr">
              <a:buNone/>
              <a:defRPr sz="2395"/>
            </a:lvl5pPr>
            <a:lvl6pPr marL="3420110" indent="0" algn="ctr">
              <a:buNone/>
              <a:defRPr sz="2395"/>
            </a:lvl6pPr>
            <a:lvl7pPr marL="4104005" indent="0" algn="ctr">
              <a:buNone/>
              <a:defRPr sz="2395"/>
            </a:lvl7pPr>
            <a:lvl8pPr marL="4787900" indent="0" algn="ctr">
              <a:buNone/>
              <a:defRPr sz="2395"/>
            </a:lvl8pPr>
            <a:lvl9pPr marL="5471795" indent="0" algn="ctr">
              <a:buNone/>
              <a:defRPr sz="2395"/>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9384" y="1437511"/>
            <a:ext cx="2949640" cy="22881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40466" y="1437511"/>
            <a:ext cx="8677925" cy="22881421"/>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33341" y="6731308"/>
            <a:ext cx="11798558" cy="11231331"/>
          </a:xfrm>
        </p:spPr>
        <p:txBody>
          <a:bodyPr anchor="b"/>
          <a:lstStyle>
            <a:lvl1pPr>
              <a:defRPr sz="8975"/>
            </a:lvl1pPr>
          </a:lstStyle>
          <a:p>
            <a:r>
              <a:rPr lang="zh-CN" altLang="en-US"/>
              <a:t>单击此处编辑母版标题样式</a:t>
            </a:r>
            <a:endParaRPr lang="en-US" dirty="0"/>
          </a:p>
        </p:txBody>
      </p:sp>
      <p:sp>
        <p:nvSpPr>
          <p:cNvPr id="3" name="Text Placeholder 2"/>
          <p:cNvSpPr>
            <a:spLocks noGrp="1"/>
          </p:cNvSpPr>
          <p:nvPr>
            <p:ph type="body" idx="1"/>
          </p:nvPr>
        </p:nvSpPr>
        <p:spPr>
          <a:xfrm>
            <a:off x="933341" y="18068892"/>
            <a:ext cx="11798558" cy="5906292"/>
          </a:xfrm>
        </p:spPr>
        <p:txBody>
          <a:bodyPr/>
          <a:lstStyle>
            <a:lvl1pPr marL="0" indent="0">
              <a:buNone/>
              <a:defRPr sz="3590">
                <a:solidFill>
                  <a:schemeClr val="tx1"/>
                </a:solidFill>
              </a:defRPr>
            </a:lvl1pPr>
            <a:lvl2pPr marL="683895" indent="0">
              <a:buNone/>
              <a:defRPr sz="2990">
                <a:solidFill>
                  <a:schemeClr val="tx1">
                    <a:tint val="75000"/>
                  </a:schemeClr>
                </a:solidFill>
              </a:defRPr>
            </a:lvl2pPr>
            <a:lvl3pPr marL="1367790" indent="0">
              <a:buNone/>
              <a:defRPr sz="2695">
                <a:solidFill>
                  <a:schemeClr val="tx1">
                    <a:tint val="75000"/>
                  </a:schemeClr>
                </a:solidFill>
              </a:defRPr>
            </a:lvl3pPr>
            <a:lvl4pPr marL="2051685" indent="0">
              <a:buNone/>
              <a:defRPr sz="2395">
                <a:solidFill>
                  <a:schemeClr val="tx1">
                    <a:tint val="75000"/>
                  </a:schemeClr>
                </a:solidFill>
              </a:defRPr>
            </a:lvl4pPr>
            <a:lvl5pPr marL="2735580" indent="0">
              <a:buNone/>
              <a:defRPr sz="2395">
                <a:solidFill>
                  <a:schemeClr val="tx1">
                    <a:tint val="75000"/>
                  </a:schemeClr>
                </a:solidFill>
              </a:defRPr>
            </a:lvl5pPr>
            <a:lvl6pPr marL="3420110" indent="0">
              <a:buNone/>
              <a:defRPr sz="2395">
                <a:solidFill>
                  <a:schemeClr val="tx1">
                    <a:tint val="75000"/>
                  </a:schemeClr>
                </a:solidFill>
              </a:defRPr>
            </a:lvl6pPr>
            <a:lvl7pPr marL="4104005" indent="0">
              <a:buNone/>
              <a:defRPr sz="2395">
                <a:solidFill>
                  <a:schemeClr val="tx1">
                    <a:tint val="75000"/>
                  </a:schemeClr>
                </a:solidFill>
              </a:defRPr>
            </a:lvl7pPr>
            <a:lvl8pPr marL="4787900" indent="0">
              <a:buNone/>
              <a:defRPr sz="2395">
                <a:solidFill>
                  <a:schemeClr val="tx1">
                    <a:tint val="75000"/>
                  </a:schemeClr>
                </a:solidFill>
              </a:defRPr>
            </a:lvl8pPr>
            <a:lvl9pPr marL="5471795" indent="0">
              <a:buNone/>
              <a:defRPr sz="2395">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40465" y="7187553"/>
            <a:ext cx="5813782" cy="1713137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925241" y="7187553"/>
            <a:ext cx="5813782" cy="1713137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42247" y="1437516"/>
            <a:ext cx="11798558" cy="521879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42248" y="6618801"/>
            <a:ext cx="5787064" cy="3243772"/>
          </a:xfrm>
        </p:spPr>
        <p:txBody>
          <a:bodyPr anchor="b"/>
          <a:lstStyle>
            <a:lvl1pPr marL="0" indent="0">
              <a:buNone/>
              <a:defRPr sz="3590" b="1"/>
            </a:lvl1pPr>
            <a:lvl2pPr marL="683895" indent="0">
              <a:buNone/>
              <a:defRPr sz="2990" b="1"/>
            </a:lvl2pPr>
            <a:lvl3pPr marL="1367790" indent="0">
              <a:buNone/>
              <a:defRPr sz="2695" b="1"/>
            </a:lvl3pPr>
            <a:lvl4pPr marL="2051685" indent="0">
              <a:buNone/>
              <a:defRPr sz="2395" b="1"/>
            </a:lvl4pPr>
            <a:lvl5pPr marL="2735580" indent="0">
              <a:buNone/>
              <a:defRPr sz="2395" b="1"/>
            </a:lvl5pPr>
            <a:lvl6pPr marL="3420110" indent="0">
              <a:buNone/>
              <a:defRPr sz="2395" b="1"/>
            </a:lvl6pPr>
            <a:lvl7pPr marL="4104005" indent="0">
              <a:buNone/>
              <a:defRPr sz="2395" b="1"/>
            </a:lvl7pPr>
            <a:lvl8pPr marL="4787900" indent="0">
              <a:buNone/>
              <a:defRPr sz="2395" b="1"/>
            </a:lvl8pPr>
            <a:lvl9pPr marL="5471795" indent="0">
              <a:buNone/>
              <a:defRPr sz="2395"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942248" y="9862573"/>
            <a:ext cx="5787064" cy="1450635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925242" y="6618801"/>
            <a:ext cx="5815564" cy="3243772"/>
          </a:xfrm>
        </p:spPr>
        <p:txBody>
          <a:bodyPr anchor="b"/>
          <a:lstStyle>
            <a:lvl1pPr marL="0" indent="0">
              <a:buNone/>
              <a:defRPr sz="3590" b="1"/>
            </a:lvl1pPr>
            <a:lvl2pPr marL="683895" indent="0">
              <a:buNone/>
              <a:defRPr sz="2990" b="1"/>
            </a:lvl2pPr>
            <a:lvl3pPr marL="1367790" indent="0">
              <a:buNone/>
              <a:defRPr sz="2695" b="1"/>
            </a:lvl3pPr>
            <a:lvl4pPr marL="2051685" indent="0">
              <a:buNone/>
              <a:defRPr sz="2395" b="1"/>
            </a:lvl4pPr>
            <a:lvl5pPr marL="2735580" indent="0">
              <a:buNone/>
              <a:defRPr sz="2395" b="1"/>
            </a:lvl5pPr>
            <a:lvl6pPr marL="3420110" indent="0">
              <a:buNone/>
              <a:defRPr sz="2395" b="1"/>
            </a:lvl6pPr>
            <a:lvl7pPr marL="4104005" indent="0">
              <a:buNone/>
              <a:defRPr sz="2395" b="1"/>
            </a:lvl7pPr>
            <a:lvl8pPr marL="4787900" indent="0">
              <a:buNone/>
              <a:defRPr sz="2395" b="1"/>
            </a:lvl8pPr>
            <a:lvl9pPr marL="5471795" indent="0">
              <a:buNone/>
              <a:defRPr sz="2395"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925242" y="9862573"/>
            <a:ext cx="5815564" cy="1450635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42247" y="1800013"/>
            <a:ext cx="4411991" cy="6300047"/>
          </a:xfrm>
        </p:spPr>
        <p:txBody>
          <a:bodyPr anchor="b"/>
          <a:lstStyle>
            <a:lvl1pPr>
              <a:defRPr sz="4785"/>
            </a:lvl1pPr>
          </a:lstStyle>
          <a:p>
            <a:r>
              <a:rPr lang="zh-CN" altLang="en-US"/>
              <a:t>单击此处编辑母版标题样式</a:t>
            </a:r>
            <a:endParaRPr lang="en-US" dirty="0"/>
          </a:p>
        </p:txBody>
      </p:sp>
      <p:sp>
        <p:nvSpPr>
          <p:cNvPr id="3" name="Content Placeholder 2"/>
          <p:cNvSpPr>
            <a:spLocks noGrp="1"/>
          </p:cNvSpPr>
          <p:nvPr>
            <p:ph idx="1"/>
          </p:nvPr>
        </p:nvSpPr>
        <p:spPr>
          <a:xfrm>
            <a:off x="5815564" y="3887535"/>
            <a:ext cx="6925241" cy="19187642"/>
          </a:xfrm>
        </p:spPr>
        <p:txBody>
          <a:bodyPr/>
          <a:lstStyle>
            <a:lvl1pPr>
              <a:defRPr sz="4785"/>
            </a:lvl1pPr>
            <a:lvl2pPr>
              <a:defRPr sz="4190"/>
            </a:lvl2pPr>
            <a:lvl3pPr>
              <a:defRPr sz="3590"/>
            </a:lvl3pPr>
            <a:lvl4pPr>
              <a:defRPr sz="2990"/>
            </a:lvl4pPr>
            <a:lvl5pPr>
              <a:defRPr sz="2990"/>
            </a:lvl5pPr>
            <a:lvl6pPr>
              <a:defRPr sz="2990"/>
            </a:lvl6pPr>
            <a:lvl7pPr>
              <a:defRPr sz="2990"/>
            </a:lvl7pPr>
            <a:lvl8pPr>
              <a:defRPr sz="2990"/>
            </a:lvl8pPr>
            <a:lvl9pPr>
              <a:defRPr sz="299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942247" y="8100060"/>
            <a:ext cx="4411991" cy="15006363"/>
          </a:xfrm>
        </p:spPr>
        <p:txBody>
          <a:bodyPr/>
          <a:lstStyle>
            <a:lvl1pPr marL="0" indent="0">
              <a:buNone/>
              <a:defRPr sz="2395"/>
            </a:lvl1pPr>
            <a:lvl2pPr marL="683895" indent="0">
              <a:buNone/>
              <a:defRPr sz="2095"/>
            </a:lvl2pPr>
            <a:lvl3pPr marL="1367790" indent="0">
              <a:buNone/>
              <a:defRPr sz="1795"/>
            </a:lvl3pPr>
            <a:lvl4pPr marL="2051685" indent="0">
              <a:buNone/>
              <a:defRPr sz="1495"/>
            </a:lvl4pPr>
            <a:lvl5pPr marL="2735580" indent="0">
              <a:buNone/>
              <a:defRPr sz="1495"/>
            </a:lvl5pPr>
            <a:lvl6pPr marL="3420110" indent="0">
              <a:buNone/>
              <a:defRPr sz="1495"/>
            </a:lvl6pPr>
            <a:lvl7pPr marL="4104005" indent="0">
              <a:buNone/>
              <a:defRPr sz="1495"/>
            </a:lvl7pPr>
            <a:lvl8pPr marL="4787900" indent="0">
              <a:buNone/>
              <a:defRPr sz="1495"/>
            </a:lvl8pPr>
            <a:lvl9pPr marL="5471795" indent="0">
              <a:buNone/>
              <a:defRPr sz="149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42247" y="1800013"/>
            <a:ext cx="4411991" cy="6300047"/>
          </a:xfrm>
        </p:spPr>
        <p:txBody>
          <a:bodyPr anchor="b"/>
          <a:lstStyle>
            <a:lvl1pPr>
              <a:defRPr sz="478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815564" y="3887535"/>
            <a:ext cx="6925241" cy="19187642"/>
          </a:xfrm>
        </p:spPr>
        <p:txBody>
          <a:bodyPr anchor="t"/>
          <a:lstStyle>
            <a:lvl1pPr marL="0" indent="0">
              <a:buNone/>
              <a:defRPr sz="4785"/>
            </a:lvl1pPr>
            <a:lvl2pPr marL="683895" indent="0">
              <a:buNone/>
              <a:defRPr sz="4190"/>
            </a:lvl2pPr>
            <a:lvl3pPr marL="1367790" indent="0">
              <a:buNone/>
              <a:defRPr sz="3590"/>
            </a:lvl3pPr>
            <a:lvl4pPr marL="2051685" indent="0">
              <a:buNone/>
              <a:defRPr sz="2990"/>
            </a:lvl4pPr>
            <a:lvl5pPr marL="2735580" indent="0">
              <a:buNone/>
              <a:defRPr sz="2990"/>
            </a:lvl5pPr>
            <a:lvl6pPr marL="3420110" indent="0">
              <a:buNone/>
              <a:defRPr sz="2990"/>
            </a:lvl6pPr>
            <a:lvl7pPr marL="4104005" indent="0">
              <a:buNone/>
              <a:defRPr sz="2990"/>
            </a:lvl7pPr>
            <a:lvl8pPr marL="4787900" indent="0">
              <a:buNone/>
              <a:defRPr sz="2990"/>
            </a:lvl8pPr>
            <a:lvl9pPr marL="5471795" indent="0">
              <a:buNone/>
              <a:defRPr sz="2990"/>
            </a:lvl9pPr>
          </a:lstStyle>
          <a:p>
            <a:r>
              <a:rPr lang="zh-CN" altLang="en-US"/>
              <a:t>单击图标添加图片</a:t>
            </a:r>
            <a:endParaRPr lang="en-US" dirty="0"/>
          </a:p>
        </p:txBody>
      </p:sp>
      <p:sp>
        <p:nvSpPr>
          <p:cNvPr id="4" name="Text Placeholder 3"/>
          <p:cNvSpPr>
            <a:spLocks noGrp="1"/>
          </p:cNvSpPr>
          <p:nvPr>
            <p:ph type="body" sz="half" idx="2"/>
          </p:nvPr>
        </p:nvSpPr>
        <p:spPr>
          <a:xfrm>
            <a:off x="942247" y="8100060"/>
            <a:ext cx="4411991" cy="15006363"/>
          </a:xfrm>
        </p:spPr>
        <p:txBody>
          <a:bodyPr/>
          <a:lstStyle>
            <a:lvl1pPr marL="0" indent="0">
              <a:buNone/>
              <a:defRPr sz="2395"/>
            </a:lvl1pPr>
            <a:lvl2pPr marL="683895" indent="0">
              <a:buNone/>
              <a:defRPr sz="2095"/>
            </a:lvl2pPr>
            <a:lvl3pPr marL="1367790" indent="0">
              <a:buNone/>
              <a:defRPr sz="1795"/>
            </a:lvl3pPr>
            <a:lvl4pPr marL="2051685" indent="0">
              <a:buNone/>
              <a:defRPr sz="1495"/>
            </a:lvl4pPr>
            <a:lvl5pPr marL="2735580" indent="0">
              <a:buNone/>
              <a:defRPr sz="1495"/>
            </a:lvl5pPr>
            <a:lvl6pPr marL="3420110" indent="0">
              <a:buNone/>
              <a:defRPr sz="1495"/>
            </a:lvl6pPr>
            <a:lvl7pPr marL="4104005" indent="0">
              <a:buNone/>
              <a:defRPr sz="1495"/>
            </a:lvl7pPr>
            <a:lvl8pPr marL="4787900" indent="0">
              <a:buNone/>
              <a:defRPr sz="1495"/>
            </a:lvl8pPr>
            <a:lvl9pPr marL="5471795" indent="0">
              <a:buNone/>
              <a:defRPr sz="149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3CAE221-B204-4D71-828E-9A949C53CE2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C98A3A-25CA-4837-8588-CA7A1CD3CB3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0465" y="1437516"/>
            <a:ext cx="11798558" cy="521879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40465" y="7187553"/>
            <a:ext cx="11798558" cy="1713137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940465" y="25025191"/>
            <a:ext cx="3077885" cy="1437511"/>
          </a:xfrm>
          <a:prstGeom prst="rect">
            <a:avLst/>
          </a:prstGeom>
        </p:spPr>
        <p:txBody>
          <a:bodyPr vert="horz" lIns="91440" tIns="45720" rIns="91440" bIns="45720" rtlCol="0" anchor="ctr"/>
          <a:lstStyle>
            <a:lvl1pPr algn="l">
              <a:defRPr sz="1795">
                <a:solidFill>
                  <a:schemeClr val="tx1">
                    <a:tint val="75000"/>
                  </a:schemeClr>
                </a:solidFill>
              </a:defRPr>
            </a:lvl1pPr>
          </a:lstStyle>
          <a:p>
            <a:fld id="{73CAE221-B204-4D71-828E-9A949C53CE26}" type="datetimeFigureOut">
              <a:rPr lang="zh-CN" altLang="en-US" smtClean="0"/>
            </a:fld>
            <a:endParaRPr lang="zh-CN" altLang="en-US"/>
          </a:p>
        </p:txBody>
      </p:sp>
      <p:sp>
        <p:nvSpPr>
          <p:cNvPr id="5" name="Footer Placeholder 4"/>
          <p:cNvSpPr>
            <a:spLocks noGrp="1"/>
          </p:cNvSpPr>
          <p:nvPr>
            <p:ph type="ftr" sz="quarter" idx="3"/>
          </p:nvPr>
        </p:nvSpPr>
        <p:spPr>
          <a:xfrm>
            <a:off x="4531331" y="25025191"/>
            <a:ext cx="4616827" cy="1437511"/>
          </a:xfrm>
          <a:prstGeom prst="rect">
            <a:avLst/>
          </a:prstGeom>
        </p:spPr>
        <p:txBody>
          <a:bodyPr vert="horz" lIns="91440" tIns="45720" rIns="91440" bIns="45720" rtlCol="0" anchor="ctr"/>
          <a:lstStyle>
            <a:lvl1pPr algn="ctr">
              <a:defRPr sz="179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661138" y="25025191"/>
            <a:ext cx="3077885" cy="1437511"/>
          </a:xfrm>
          <a:prstGeom prst="rect">
            <a:avLst/>
          </a:prstGeom>
        </p:spPr>
        <p:txBody>
          <a:bodyPr vert="horz" lIns="91440" tIns="45720" rIns="91440" bIns="45720" rtlCol="0" anchor="ctr"/>
          <a:lstStyle>
            <a:lvl1pPr algn="r">
              <a:defRPr sz="1795">
                <a:solidFill>
                  <a:schemeClr val="tx1">
                    <a:tint val="75000"/>
                  </a:schemeClr>
                </a:solidFill>
              </a:defRPr>
            </a:lvl1pPr>
          </a:lstStyle>
          <a:p>
            <a:fld id="{B1C98A3A-25CA-4837-8588-CA7A1CD3CB3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67790" rtl="0" eaLnBrk="1" latinLnBrk="0" hangingPunct="1">
        <a:lnSpc>
          <a:spcPct val="90000"/>
        </a:lnSpc>
        <a:spcBef>
          <a:spcPct val="0"/>
        </a:spcBef>
        <a:buNone/>
        <a:defRPr sz="6580" kern="1200">
          <a:solidFill>
            <a:schemeClr val="tx1"/>
          </a:solidFill>
          <a:latin typeface="+mj-lt"/>
          <a:ea typeface="+mj-ea"/>
          <a:cs typeface="+mj-cs"/>
        </a:defRPr>
      </a:lvl1pPr>
    </p:titleStyle>
    <p:bodyStyle>
      <a:lvl1pPr marL="342265" indent="-342265" algn="l" defTabSz="1367790" rtl="0" eaLnBrk="1" latinLnBrk="0" hangingPunct="1">
        <a:lnSpc>
          <a:spcPct val="90000"/>
        </a:lnSpc>
        <a:spcBef>
          <a:spcPts val="1495"/>
        </a:spcBef>
        <a:buFont typeface="Arial" panose="020B0604020202020204" pitchFamily="34" charset="0"/>
        <a:buChar char="•"/>
        <a:defRPr sz="4190" kern="1200">
          <a:solidFill>
            <a:schemeClr val="tx1"/>
          </a:solidFill>
          <a:latin typeface="+mn-lt"/>
          <a:ea typeface="+mn-ea"/>
          <a:cs typeface="+mn-cs"/>
        </a:defRPr>
      </a:lvl1pPr>
      <a:lvl2pPr marL="1026160" indent="-342265" algn="l" defTabSz="1367790" rtl="0" eaLnBrk="1" latinLnBrk="0" hangingPunct="1">
        <a:lnSpc>
          <a:spcPct val="90000"/>
        </a:lnSpc>
        <a:spcBef>
          <a:spcPts val="750"/>
        </a:spcBef>
        <a:buFont typeface="Arial" panose="020B0604020202020204" pitchFamily="34" charset="0"/>
        <a:buChar char="•"/>
        <a:defRPr sz="3590" kern="1200">
          <a:solidFill>
            <a:schemeClr val="tx1"/>
          </a:solidFill>
          <a:latin typeface="+mn-lt"/>
          <a:ea typeface="+mn-ea"/>
          <a:cs typeface="+mn-cs"/>
        </a:defRPr>
      </a:lvl2pPr>
      <a:lvl3pPr marL="1710055" indent="-342265" algn="l" defTabSz="1367790" rtl="0" eaLnBrk="1" latinLnBrk="0" hangingPunct="1">
        <a:lnSpc>
          <a:spcPct val="90000"/>
        </a:lnSpc>
        <a:spcBef>
          <a:spcPts val="750"/>
        </a:spcBef>
        <a:buFont typeface="Arial" panose="020B0604020202020204" pitchFamily="34" charset="0"/>
        <a:buChar char="•"/>
        <a:defRPr sz="2990" kern="1200">
          <a:solidFill>
            <a:schemeClr val="tx1"/>
          </a:solidFill>
          <a:latin typeface="+mn-lt"/>
          <a:ea typeface="+mn-ea"/>
          <a:cs typeface="+mn-cs"/>
        </a:defRPr>
      </a:lvl3pPr>
      <a:lvl4pPr marL="2393950" indent="-342265" algn="l" defTabSz="1367790" rtl="0" eaLnBrk="1" latinLnBrk="0" hangingPunct="1">
        <a:lnSpc>
          <a:spcPct val="90000"/>
        </a:lnSpc>
        <a:spcBef>
          <a:spcPts val="750"/>
        </a:spcBef>
        <a:buFont typeface="Arial" panose="020B0604020202020204" pitchFamily="34" charset="0"/>
        <a:buChar char="•"/>
        <a:defRPr sz="2695" kern="1200">
          <a:solidFill>
            <a:schemeClr val="tx1"/>
          </a:solidFill>
          <a:latin typeface="+mn-lt"/>
          <a:ea typeface="+mn-ea"/>
          <a:cs typeface="+mn-cs"/>
        </a:defRPr>
      </a:lvl4pPr>
      <a:lvl5pPr marL="3077845" indent="-342265" algn="l" defTabSz="1367790" rtl="0" eaLnBrk="1" latinLnBrk="0" hangingPunct="1">
        <a:lnSpc>
          <a:spcPct val="90000"/>
        </a:lnSpc>
        <a:spcBef>
          <a:spcPts val="750"/>
        </a:spcBef>
        <a:buFont typeface="Arial" panose="020B0604020202020204" pitchFamily="34" charset="0"/>
        <a:buChar char="•"/>
        <a:defRPr sz="2695" kern="1200">
          <a:solidFill>
            <a:schemeClr val="tx1"/>
          </a:solidFill>
          <a:latin typeface="+mn-lt"/>
          <a:ea typeface="+mn-ea"/>
          <a:cs typeface="+mn-cs"/>
        </a:defRPr>
      </a:lvl5pPr>
      <a:lvl6pPr marL="3761740" indent="-342265" algn="l" defTabSz="1367790" rtl="0" eaLnBrk="1" latinLnBrk="0" hangingPunct="1">
        <a:lnSpc>
          <a:spcPct val="90000"/>
        </a:lnSpc>
        <a:spcBef>
          <a:spcPts val="750"/>
        </a:spcBef>
        <a:buFont typeface="Arial" panose="020B0604020202020204" pitchFamily="34" charset="0"/>
        <a:buChar char="•"/>
        <a:defRPr sz="2695" kern="1200">
          <a:solidFill>
            <a:schemeClr val="tx1"/>
          </a:solidFill>
          <a:latin typeface="+mn-lt"/>
          <a:ea typeface="+mn-ea"/>
          <a:cs typeface="+mn-cs"/>
        </a:defRPr>
      </a:lvl6pPr>
      <a:lvl7pPr marL="4445635" indent="-342265" algn="l" defTabSz="1367790" rtl="0" eaLnBrk="1" latinLnBrk="0" hangingPunct="1">
        <a:lnSpc>
          <a:spcPct val="90000"/>
        </a:lnSpc>
        <a:spcBef>
          <a:spcPts val="750"/>
        </a:spcBef>
        <a:buFont typeface="Arial" panose="020B0604020202020204" pitchFamily="34" charset="0"/>
        <a:buChar char="•"/>
        <a:defRPr sz="2695" kern="1200">
          <a:solidFill>
            <a:schemeClr val="tx1"/>
          </a:solidFill>
          <a:latin typeface="+mn-lt"/>
          <a:ea typeface="+mn-ea"/>
          <a:cs typeface="+mn-cs"/>
        </a:defRPr>
      </a:lvl7pPr>
      <a:lvl8pPr marL="5129530" indent="-342265" algn="l" defTabSz="1367790" rtl="0" eaLnBrk="1" latinLnBrk="0" hangingPunct="1">
        <a:lnSpc>
          <a:spcPct val="90000"/>
        </a:lnSpc>
        <a:spcBef>
          <a:spcPts val="750"/>
        </a:spcBef>
        <a:buFont typeface="Arial" panose="020B0604020202020204" pitchFamily="34" charset="0"/>
        <a:buChar char="•"/>
        <a:defRPr sz="2695" kern="1200">
          <a:solidFill>
            <a:schemeClr val="tx1"/>
          </a:solidFill>
          <a:latin typeface="+mn-lt"/>
          <a:ea typeface="+mn-ea"/>
          <a:cs typeface="+mn-cs"/>
        </a:defRPr>
      </a:lvl8pPr>
      <a:lvl9pPr marL="5814060" indent="-342265" algn="l" defTabSz="1367790" rtl="0" eaLnBrk="1" latinLnBrk="0" hangingPunct="1">
        <a:lnSpc>
          <a:spcPct val="90000"/>
        </a:lnSpc>
        <a:spcBef>
          <a:spcPts val="750"/>
        </a:spcBef>
        <a:buFont typeface="Arial" panose="020B0604020202020204" pitchFamily="34" charset="0"/>
        <a:buChar char="•"/>
        <a:defRPr sz="2695" kern="1200">
          <a:solidFill>
            <a:schemeClr val="tx1"/>
          </a:solidFill>
          <a:latin typeface="+mn-lt"/>
          <a:ea typeface="+mn-ea"/>
          <a:cs typeface="+mn-cs"/>
        </a:defRPr>
      </a:lvl9pPr>
    </p:bodyStyle>
    <p:otherStyle>
      <a:defPPr>
        <a:defRPr lang="en-US"/>
      </a:defPPr>
      <a:lvl1pPr marL="0" algn="l" defTabSz="1367790" rtl="0" eaLnBrk="1" latinLnBrk="0" hangingPunct="1">
        <a:defRPr sz="2695" kern="1200">
          <a:solidFill>
            <a:schemeClr val="tx1"/>
          </a:solidFill>
          <a:latin typeface="+mn-lt"/>
          <a:ea typeface="+mn-ea"/>
          <a:cs typeface="+mn-cs"/>
        </a:defRPr>
      </a:lvl1pPr>
      <a:lvl2pPr marL="683895" algn="l" defTabSz="1367790" rtl="0" eaLnBrk="1" latinLnBrk="0" hangingPunct="1">
        <a:defRPr sz="2695" kern="1200">
          <a:solidFill>
            <a:schemeClr val="tx1"/>
          </a:solidFill>
          <a:latin typeface="+mn-lt"/>
          <a:ea typeface="+mn-ea"/>
          <a:cs typeface="+mn-cs"/>
        </a:defRPr>
      </a:lvl2pPr>
      <a:lvl3pPr marL="1367790" algn="l" defTabSz="1367790" rtl="0" eaLnBrk="1" latinLnBrk="0" hangingPunct="1">
        <a:defRPr sz="2695" kern="1200">
          <a:solidFill>
            <a:schemeClr val="tx1"/>
          </a:solidFill>
          <a:latin typeface="+mn-lt"/>
          <a:ea typeface="+mn-ea"/>
          <a:cs typeface="+mn-cs"/>
        </a:defRPr>
      </a:lvl3pPr>
      <a:lvl4pPr marL="2051685" algn="l" defTabSz="1367790" rtl="0" eaLnBrk="1" latinLnBrk="0" hangingPunct="1">
        <a:defRPr sz="2695" kern="1200">
          <a:solidFill>
            <a:schemeClr val="tx1"/>
          </a:solidFill>
          <a:latin typeface="+mn-lt"/>
          <a:ea typeface="+mn-ea"/>
          <a:cs typeface="+mn-cs"/>
        </a:defRPr>
      </a:lvl4pPr>
      <a:lvl5pPr marL="2735580" algn="l" defTabSz="1367790" rtl="0" eaLnBrk="1" latinLnBrk="0" hangingPunct="1">
        <a:defRPr sz="2695" kern="1200">
          <a:solidFill>
            <a:schemeClr val="tx1"/>
          </a:solidFill>
          <a:latin typeface="+mn-lt"/>
          <a:ea typeface="+mn-ea"/>
          <a:cs typeface="+mn-cs"/>
        </a:defRPr>
      </a:lvl5pPr>
      <a:lvl6pPr marL="3420110" algn="l" defTabSz="1367790" rtl="0" eaLnBrk="1" latinLnBrk="0" hangingPunct="1">
        <a:defRPr sz="2695" kern="1200">
          <a:solidFill>
            <a:schemeClr val="tx1"/>
          </a:solidFill>
          <a:latin typeface="+mn-lt"/>
          <a:ea typeface="+mn-ea"/>
          <a:cs typeface="+mn-cs"/>
        </a:defRPr>
      </a:lvl6pPr>
      <a:lvl7pPr marL="4104005" algn="l" defTabSz="1367790" rtl="0" eaLnBrk="1" latinLnBrk="0" hangingPunct="1">
        <a:defRPr sz="2695" kern="1200">
          <a:solidFill>
            <a:schemeClr val="tx1"/>
          </a:solidFill>
          <a:latin typeface="+mn-lt"/>
          <a:ea typeface="+mn-ea"/>
          <a:cs typeface="+mn-cs"/>
        </a:defRPr>
      </a:lvl7pPr>
      <a:lvl8pPr marL="4787900" algn="l" defTabSz="1367790" rtl="0" eaLnBrk="1" latinLnBrk="0" hangingPunct="1">
        <a:defRPr sz="2695" kern="1200">
          <a:solidFill>
            <a:schemeClr val="tx1"/>
          </a:solidFill>
          <a:latin typeface="+mn-lt"/>
          <a:ea typeface="+mn-ea"/>
          <a:cs typeface="+mn-cs"/>
        </a:defRPr>
      </a:lvl8pPr>
      <a:lvl9pPr marL="5471795" algn="l" defTabSz="1367790" rtl="0" eaLnBrk="1" latinLnBrk="0" hangingPunct="1">
        <a:defRPr sz="26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notesSlide" Target="../notesSlides/notesSlide1.xml"/><Relationship Id="rId23" Type="http://schemas.openxmlformats.org/officeDocument/2006/relationships/slideLayout" Target="../slideLayouts/slideLayout7.xml"/><Relationship Id="rId22" Type="http://schemas.openxmlformats.org/officeDocument/2006/relationships/tags" Target="../tags/tag1.xml"/><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2.png"/><Relationship Id="rId19" Type="http://schemas.openxmlformats.org/officeDocument/2006/relationships/image" Target="../media/image18.jpe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jpeg"/><Relationship Id="rId14" Type="http://schemas.openxmlformats.org/officeDocument/2006/relationships/hyperlink" Target="https://image.baidu.com/search/detail?ct=503316480&amp;z=&amp;tn=baiduimagedetail&amp;ipn=d&amp;word=%E9%99%95%E8%A5%BF%E8%88%AA%E5%A4%A9%E5%8A%A8%E5%8A%9B&amp;step_word=&amp;ie=utf-8&amp;in=&amp;cl=2&amp;lm=-1&amp;st=-1&amp;hd=&amp;latest=&amp;copyright=&amp;cs=4258000178,840141169&amp;os=1233190621,3151241831&amp;simid=0,0&amp;pn=0&amp;rn=1&amp;di=70070&amp;ln=529&amp;fr=&amp;fmq=1570635954397_R&amp;fm=result&amp;ic=&amp;s=undefined&amp;se=&amp;sme=&amp;tab=0&amp;width=&amp;height=&amp;face=undefined&amp;is=0,0&amp;istype=2&amp;ist=&amp;jit=&amp;bdtype=0&amp;spn=0&amp;pi=0&amp;gsm=0&amp;objurl=http%3A%2F%2Fqxb-img.oss-cn-hangzhou.aliyuncs.com%2Ftrademark%2F9fd1bab03f1fb208e4e2236aa5619d0e.jpg&amp;rpstart=0&amp;rpnum=0&amp;adpicid=0&amp;force=undefined" TargetMode="External"/><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png"/><Relationship Id="rId7" Type="http://schemas.openxmlformats.org/officeDocument/2006/relationships/image" Target="../media/image99.png"/><Relationship Id="rId60" Type="http://schemas.openxmlformats.org/officeDocument/2006/relationships/slideLayout" Target="../slideLayouts/slideLayout7.xml"/><Relationship Id="rId6" Type="http://schemas.openxmlformats.org/officeDocument/2006/relationships/image" Target="../media/image98.png"/><Relationship Id="rId59" Type="http://schemas.openxmlformats.org/officeDocument/2006/relationships/image" Target="../media/image151.png"/><Relationship Id="rId58" Type="http://schemas.openxmlformats.org/officeDocument/2006/relationships/image" Target="../media/image150.png"/><Relationship Id="rId57" Type="http://schemas.openxmlformats.org/officeDocument/2006/relationships/image" Target="../media/image149.png"/><Relationship Id="rId56" Type="http://schemas.openxmlformats.org/officeDocument/2006/relationships/image" Target="../media/image148.png"/><Relationship Id="rId55" Type="http://schemas.openxmlformats.org/officeDocument/2006/relationships/image" Target="../media/image147.png"/><Relationship Id="rId54" Type="http://schemas.openxmlformats.org/officeDocument/2006/relationships/image" Target="../media/image146.png"/><Relationship Id="rId53" Type="http://schemas.openxmlformats.org/officeDocument/2006/relationships/image" Target="../media/image145.png"/><Relationship Id="rId52" Type="http://schemas.openxmlformats.org/officeDocument/2006/relationships/image" Target="../media/image144.png"/><Relationship Id="rId51" Type="http://schemas.openxmlformats.org/officeDocument/2006/relationships/image" Target="../media/image143.png"/><Relationship Id="rId50" Type="http://schemas.openxmlformats.org/officeDocument/2006/relationships/image" Target="../media/image142.png"/><Relationship Id="rId5" Type="http://schemas.openxmlformats.org/officeDocument/2006/relationships/image" Target="../media/image97.png"/><Relationship Id="rId49" Type="http://schemas.openxmlformats.org/officeDocument/2006/relationships/image" Target="../media/image141.png"/><Relationship Id="rId48" Type="http://schemas.openxmlformats.org/officeDocument/2006/relationships/image" Target="../media/image140.png"/><Relationship Id="rId47" Type="http://schemas.openxmlformats.org/officeDocument/2006/relationships/image" Target="../media/image139.png"/><Relationship Id="rId46" Type="http://schemas.openxmlformats.org/officeDocument/2006/relationships/image" Target="../media/image138.jpeg"/><Relationship Id="rId45" Type="http://schemas.openxmlformats.org/officeDocument/2006/relationships/image" Target="../media/image137.png"/><Relationship Id="rId44" Type="http://schemas.openxmlformats.org/officeDocument/2006/relationships/image" Target="../media/image136.png"/><Relationship Id="rId43" Type="http://schemas.openxmlformats.org/officeDocument/2006/relationships/image" Target="../media/image135.png"/><Relationship Id="rId42" Type="http://schemas.openxmlformats.org/officeDocument/2006/relationships/image" Target="../media/image134.png"/><Relationship Id="rId41" Type="http://schemas.openxmlformats.org/officeDocument/2006/relationships/image" Target="../media/image133.png"/><Relationship Id="rId40" Type="http://schemas.openxmlformats.org/officeDocument/2006/relationships/image" Target="../media/image132.png"/><Relationship Id="rId4" Type="http://schemas.openxmlformats.org/officeDocument/2006/relationships/image" Target="../media/image96.png"/><Relationship Id="rId39" Type="http://schemas.openxmlformats.org/officeDocument/2006/relationships/image" Target="../media/image131.png"/><Relationship Id="rId38" Type="http://schemas.openxmlformats.org/officeDocument/2006/relationships/image" Target="../media/image130.png"/><Relationship Id="rId37" Type="http://schemas.openxmlformats.org/officeDocument/2006/relationships/image" Target="../media/image129.png"/><Relationship Id="rId36" Type="http://schemas.openxmlformats.org/officeDocument/2006/relationships/image" Target="../media/image128.png"/><Relationship Id="rId35" Type="http://schemas.openxmlformats.org/officeDocument/2006/relationships/image" Target="../media/image127.png"/><Relationship Id="rId34" Type="http://schemas.openxmlformats.org/officeDocument/2006/relationships/image" Target="../media/image126.png"/><Relationship Id="rId33" Type="http://schemas.openxmlformats.org/officeDocument/2006/relationships/image" Target="../media/image125.png"/><Relationship Id="rId32" Type="http://schemas.openxmlformats.org/officeDocument/2006/relationships/image" Target="../media/image124.png"/><Relationship Id="rId31" Type="http://schemas.openxmlformats.org/officeDocument/2006/relationships/image" Target="../media/image123.png"/><Relationship Id="rId30" Type="http://schemas.openxmlformats.org/officeDocument/2006/relationships/image" Target="../media/image122.png"/><Relationship Id="rId3" Type="http://schemas.openxmlformats.org/officeDocument/2006/relationships/image" Target="../media/image95.png"/><Relationship Id="rId29" Type="http://schemas.openxmlformats.org/officeDocument/2006/relationships/image" Target="../media/image121.png"/><Relationship Id="rId28" Type="http://schemas.openxmlformats.org/officeDocument/2006/relationships/image" Target="../media/image120.png"/><Relationship Id="rId27" Type="http://schemas.openxmlformats.org/officeDocument/2006/relationships/image" Target="../media/image119.png"/><Relationship Id="rId26" Type="http://schemas.openxmlformats.org/officeDocument/2006/relationships/image" Target="../media/image118.png"/><Relationship Id="rId25" Type="http://schemas.openxmlformats.org/officeDocument/2006/relationships/image" Target="../media/image117.png"/><Relationship Id="rId24" Type="http://schemas.openxmlformats.org/officeDocument/2006/relationships/image" Target="../media/image116.png"/><Relationship Id="rId23" Type="http://schemas.openxmlformats.org/officeDocument/2006/relationships/image" Target="../media/image115.png"/><Relationship Id="rId22" Type="http://schemas.openxmlformats.org/officeDocument/2006/relationships/image" Target="../media/image114.png"/><Relationship Id="rId21" Type="http://schemas.openxmlformats.org/officeDocument/2006/relationships/image" Target="../media/image113.png"/><Relationship Id="rId20" Type="http://schemas.openxmlformats.org/officeDocument/2006/relationships/image" Target="../media/image112.png"/><Relationship Id="rId2" Type="http://schemas.openxmlformats.org/officeDocument/2006/relationships/image" Target="../media/image94.png"/><Relationship Id="rId19" Type="http://schemas.openxmlformats.org/officeDocument/2006/relationships/image" Target="../media/image111.png"/><Relationship Id="rId18" Type="http://schemas.openxmlformats.org/officeDocument/2006/relationships/image" Target="../media/image110.png"/><Relationship Id="rId17" Type="http://schemas.openxmlformats.org/officeDocument/2006/relationships/image" Target="../media/image109.png"/><Relationship Id="rId16" Type="http://schemas.openxmlformats.org/officeDocument/2006/relationships/image" Target="../media/image108.png"/><Relationship Id="rId15" Type="http://schemas.openxmlformats.org/officeDocument/2006/relationships/image" Target="../media/image107.png"/><Relationship Id="rId14" Type="http://schemas.openxmlformats.org/officeDocument/2006/relationships/image" Target="../media/image106.png"/><Relationship Id="rId13" Type="http://schemas.openxmlformats.org/officeDocument/2006/relationships/image" Target="../media/image105.png"/><Relationship Id="rId12" Type="http://schemas.openxmlformats.org/officeDocument/2006/relationships/image" Target="../media/image104.png"/><Relationship Id="rId11" Type="http://schemas.openxmlformats.org/officeDocument/2006/relationships/image" Target="../media/image103.png"/><Relationship Id="rId10" Type="http://schemas.openxmlformats.org/officeDocument/2006/relationships/image" Target="../media/image102.png"/><Relationship Id="rId1" Type="http://schemas.openxmlformats.org/officeDocument/2006/relationships/image" Target="../media/image93.png"/></Relationships>
</file>

<file path=ppt/slides/_rels/slide11.xml.rels><?xml version="1.0" encoding="UTF-8" standalone="yes"?>
<Relationships xmlns="http://schemas.openxmlformats.org/package/2006/relationships"><Relationship Id="rId9" Type="http://schemas.openxmlformats.org/officeDocument/2006/relationships/image" Target="../media/image160.png"/><Relationship Id="rId8" Type="http://schemas.openxmlformats.org/officeDocument/2006/relationships/image" Target="../media/image159.png"/><Relationship Id="rId7" Type="http://schemas.openxmlformats.org/officeDocument/2006/relationships/image" Target="../media/image158.png"/><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0" Type="http://schemas.openxmlformats.org/officeDocument/2006/relationships/slideLayout" Target="../slideLayouts/slideLayout7.xml"/><Relationship Id="rId1" Type="http://schemas.openxmlformats.org/officeDocument/2006/relationships/image" Target="../media/image152.png"/></Relationships>
</file>

<file path=ppt/slides/_rels/slide12.xml.rels><?xml version="1.0" encoding="UTF-8" standalone="yes"?>
<Relationships xmlns="http://schemas.openxmlformats.org/package/2006/relationships"><Relationship Id="rId9" Type="http://schemas.openxmlformats.org/officeDocument/2006/relationships/image" Target="../media/image168.jpeg"/><Relationship Id="rId8" Type="http://schemas.openxmlformats.org/officeDocument/2006/relationships/image" Target="../media/image167.jpeg"/><Relationship Id="rId7" Type="http://schemas.openxmlformats.org/officeDocument/2006/relationships/image" Target="../media/image166.jpeg"/><Relationship Id="rId6" Type="http://schemas.openxmlformats.org/officeDocument/2006/relationships/image" Target="../media/image165.png"/><Relationship Id="rId5" Type="http://schemas.openxmlformats.org/officeDocument/2006/relationships/hyperlink" Target="mailto:qun_wang@linxvalley.com" TargetMode="External"/><Relationship Id="rId4" Type="http://schemas.openxmlformats.org/officeDocument/2006/relationships/image" Target="../media/image164.png"/><Relationship Id="rId3" Type="http://schemas.openxmlformats.org/officeDocument/2006/relationships/image" Target="../media/image163.png"/><Relationship Id="rId2" Type="http://schemas.openxmlformats.org/officeDocument/2006/relationships/image" Target="../media/image162.png"/><Relationship Id="rId15" Type="http://schemas.openxmlformats.org/officeDocument/2006/relationships/notesSlide" Target="../notesSlides/notesSlide2.xml"/><Relationship Id="rId14" Type="http://schemas.openxmlformats.org/officeDocument/2006/relationships/slideLayout" Target="../slideLayouts/slideLayout7.xml"/><Relationship Id="rId13" Type="http://schemas.microsoft.com/office/2007/relationships/hdphoto" Target="../media/image171.wdp"/><Relationship Id="rId12" Type="http://schemas.openxmlformats.org/officeDocument/2006/relationships/image" Target="../media/image170.png"/><Relationship Id="rId11" Type="http://schemas.openxmlformats.org/officeDocument/2006/relationships/image" Target="../media/image1.png"/><Relationship Id="rId10" Type="http://schemas.openxmlformats.org/officeDocument/2006/relationships/image" Target="../media/image169.jpeg"/><Relationship Id="rId1" Type="http://schemas.openxmlformats.org/officeDocument/2006/relationships/image" Target="../media/image161.jpeg"/></Relationships>
</file>

<file path=ppt/slides/_rels/slide2.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1" Type="http://schemas.openxmlformats.org/officeDocument/2006/relationships/slideLayout" Target="../slideLayouts/slideLayout6.xml"/><Relationship Id="rId10" Type="http://schemas.openxmlformats.org/officeDocument/2006/relationships/tags" Target="../tags/tag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28.png"/><Relationship Id="rId23" Type="http://schemas.openxmlformats.org/officeDocument/2006/relationships/slideLayout" Target="../slideLayouts/slideLayout6.xml"/><Relationship Id="rId22" Type="http://schemas.openxmlformats.org/officeDocument/2006/relationships/image" Target="../media/image40.png"/><Relationship Id="rId21" Type="http://schemas.microsoft.com/office/2007/relationships/diagramDrawing" Target="../diagrams/drawing2.xml"/><Relationship Id="rId20" Type="http://schemas.openxmlformats.org/officeDocument/2006/relationships/diagramColors" Target="../diagrams/colors2.xml"/><Relationship Id="rId2" Type="http://schemas.openxmlformats.org/officeDocument/2006/relationships/image" Target="../media/image31.png"/><Relationship Id="rId19" Type="http://schemas.openxmlformats.org/officeDocument/2006/relationships/diagramQuickStyle" Target="../diagrams/quickStyle2.xml"/><Relationship Id="rId18" Type="http://schemas.openxmlformats.org/officeDocument/2006/relationships/diagramLayout" Target="../diagrams/layout2.xml"/><Relationship Id="rId17" Type="http://schemas.openxmlformats.org/officeDocument/2006/relationships/diagramData" Target="../diagrams/data2.xml"/><Relationship Id="rId16" Type="http://schemas.openxmlformats.org/officeDocument/2006/relationships/image" Target="../media/image39.png"/><Relationship Id="rId15" Type="http://schemas.microsoft.com/office/2007/relationships/diagramDrawing" Target="../diagrams/drawing1.xml"/><Relationship Id="rId14" Type="http://schemas.openxmlformats.org/officeDocument/2006/relationships/diagramColors" Target="../diagrams/colors1.xml"/><Relationship Id="rId13" Type="http://schemas.openxmlformats.org/officeDocument/2006/relationships/diagramQuickStyle" Target="../diagrams/quickStyle1.xml"/><Relationship Id="rId12" Type="http://schemas.openxmlformats.org/officeDocument/2006/relationships/diagramLayout" Target="../diagrams/layout1.xml"/><Relationship Id="rId11" Type="http://schemas.openxmlformats.org/officeDocument/2006/relationships/diagramData" Target="../diagrams/data1.xml"/><Relationship Id="rId10" Type="http://schemas.openxmlformats.org/officeDocument/2006/relationships/image" Target="../media/image38.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2.png"/><Relationship Id="rId3" Type="http://schemas.openxmlformats.org/officeDocument/2006/relationships/image" Target="../media/image10.png"/><Relationship Id="rId23" Type="http://schemas.openxmlformats.org/officeDocument/2006/relationships/slideLayout" Target="../slideLayouts/slideLayout7.xml"/><Relationship Id="rId22" Type="http://schemas.microsoft.com/office/2007/relationships/hdphoto" Target="../media/image62.wdp"/><Relationship Id="rId21" Type="http://schemas.openxmlformats.org/officeDocument/2006/relationships/image" Target="../media/image61.png"/><Relationship Id="rId20" Type="http://schemas.openxmlformats.org/officeDocument/2006/relationships/image" Target="../media/image60.jpeg"/><Relationship Id="rId2" Type="http://schemas.openxmlformats.org/officeDocument/2006/relationships/image" Target="../media/image9.jpeg"/><Relationship Id="rId19" Type="http://schemas.openxmlformats.org/officeDocument/2006/relationships/image" Target="../media/image59.png"/><Relationship Id="rId18" Type="http://schemas.microsoft.com/office/2007/relationships/hdphoto" Target="../media/image58.wdp"/><Relationship Id="rId17" Type="http://schemas.openxmlformats.org/officeDocument/2006/relationships/image" Target="../media/image57.png"/><Relationship Id="rId16" Type="http://schemas.microsoft.com/office/2007/relationships/hdphoto" Target="../media/image56.wdp"/><Relationship Id="rId15" Type="http://schemas.openxmlformats.org/officeDocument/2006/relationships/image" Target="../media/image55.png"/><Relationship Id="rId14" Type="http://schemas.openxmlformats.org/officeDocument/2006/relationships/image" Target="../media/image54.png"/><Relationship Id="rId13" Type="http://schemas.openxmlformats.org/officeDocument/2006/relationships/image" Target="../media/image53.png"/><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7.xml.rels><?xml version="1.0" encoding="UTF-8" standalone="yes"?>
<Relationships xmlns="http://schemas.openxmlformats.org/package/2006/relationships"><Relationship Id="rId9" Type="http://schemas.openxmlformats.org/officeDocument/2006/relationships/image" Target="../media/image74.jpeg"/><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hyperlink" Target="https://baike.baidu.com/item/%E7%94%B5%E5%AD%90%E5%88%B6%E9%80%A0%E6%9C%8D%E5%8A%A1/9783783" TargetMode="Externa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4" Type="http://schemas.openxmlformats.org/officeDocument/2006/relationships/slideLayout" Target="../slideLayouts/slideLayout7.xml"/><Relationship Id="rId13" Type="http://schemas.openxmlformats.org/officeDocument/2006/relationships/image" Target="../media/image78.png"/><Relationship Id="rId12" Type="http://schemas.openxmlformats.org/officeDocument/2006/relationships/image" Target="../media/image77.jpeg"/><Relationship Id="rId11" Type="http://schemas.microsoft.com/office/2007/relationships/hdphoto" Target="../media/image76.wdp"/><Relationship Id="rId10" Type="http://schemas.openxmlformats.org/officeDocument/2006/relationships/image" Target="../media/image75.png"/><Relationship Id="rId1" Type="http://schemas.openxmlformats.org/officeDocument/2006/relationships/image" Target="../media/image67.jpeg"/></Relationships>
</file>

<file path=ppt/slides/_rels/slide8.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image" Target="../media/image86.png"/><Relationship Id="rId7" Type="http://schemas.openxmlformats.org/officeDocument/2006/relationships/image" Target="../media/image85.png"/><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2" Type="http://schemas.openxmlformats.org/officeDocument/2006/relationships/slideLayout" Target="../slideLayouts/slideLayout7.xml"/><Relationship Id="rId11" Type="http://schemas.openxmlformats.org/officeDocument/2006/relationships/image" Target="../media/image89.png"/><Relationship Id="rId10" Type="http://schemas.openxmlformats.org/officeDocument/2006/relationships/image" Target="../media/image88.png"/><Relationship Id="rId1" Type="http://schemas.openxmlformats.org/officeDocument/2006/relationships/image" Target="../media/image7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8.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0168" y="673845"/>
            <a:ext cx="2411990" cy="300082"/>
          </a:xfrm>
          <a:prstGeom prst="rect">
            <a:avLst/>
          </a:prstGeom>
          <a:noFill/>
        </p:spPr>
        <p:txBody>
          <a:bodyPr wrap="square" rtlCol="0">
            <a:spAutoFit/>
          </a:bodyPr>
          <a:lstStyle/>
          <a:p>
            <a:r>
              <a:rPr lang="en-US" altLang="zh-CN" sz="1350" dirty="0"/>
              <a:t>LINX VALLEY</a:t>
            </a:r>
            <a:endParaRPr lang="zh-CN" altLang="en-US" sz="1350" dirty="0"/>
          </a:p>
        </p:txBody>
      </p:sp>
      <p:sp>
        <p:nvSpPr>
          <p:cNvPr id="5" name="文本框 4"/>
          <p:cNvSpPr txBox="1"/>
          <p:nvPr/>
        </p:nvSpPr>
        <p:spPr>
          <a:xfrm>
            <a:off x="2728636" y="236817"/>
            <a:ext cx="673423" cy="338554"/>
          </a:xfrm>
          <a:prstGeom prst="rect">
            <a:avLst/>
          </a:prstGeom>
          <a:noFill/>
        </p:spPr>
        <p:txBody>
          <a:bodyPr wrap="square" rtlCol="0">
            <a:spAutoFit/>
          </a:bodyPr>
          <a:lstStyle/>
          <a:p>
            <a:r>
              <a:rPr lang="zh-CN" altLang="en-US" sz="1600" dirty="0"/>
              <a:t>首页</a:t>
            </a:r>
            <a:endParaRPr lang="zh-CN" altLang="en-US" sz="1600" dirty="0"/>
          </a:p>
        </p:txBody>
      </p:sp>
      <p:sp>
        <p:nvSpPr>
          <p:cNvPr id="8" name="文本框 7"/>
          <p:cNvSpPr txBox="1"/>
          <p:nvPr/>
        </p:nvSpPr>
        <p:spPr>
          <a:xfrm>
            <a:off x="9803616" y="238610"/>
            <a:ext cx="2489443" cy="338554"/>
          </a:xfrm>
          <a:prstGeom prst="rect">
            <a:avLst/>
          </a:prstGeom>
          <a:noFill/>
        </p:spPr>
        <p:txBody>
          <a:bodyPr wrap="square" rtlCol="0">
            <a:spAutoFit/>
          </a:bodyPr>
          <a:lstStyle/>
          <a:p>
            <a:r>
              <a:rPr lang="zh-CN" altLang="en-US" sz="1600" dirty="0"/>
              <a:t>解决方案</a:t>
            </a:r>
            <a:endParaRPr lang="zh-CN" altLang="en-US" sz="1600" dirty="0"/>
          </a:p>
        </p:txBody>
      </p:sp>
      <p:sp>
        <p:nvSpPr>
          <p:cNvPr id="10" name="文本框 9"/>
          <p:cNvSpPr txBox="1"/>
          <p:nvPr/>
        </p:nvSpPr>
        <p:spPr>
          <a:xfrm>
            <a:off x="12494388" y="215141"/>
            <a:ext cx="1786396" cy="338554"/>
          </a:xfrm>
          <a:prstGeom prst="rect">
            <a:avLst/>
          </a:prstGeom>
          <a:noFill/>
        </p:spPr>
        <p:txBody>
          <a:bodyPr wrap="square" rtlCol="0">
            <a:spAutoFit/>
          </a:bodyPr>
          <a:lstStyle/>
          <a:p>
            <a:r>
              <a:rPr lang="zh-CN" altLang="en-US" sz="1600" dirty="0"/>
              <a:t>关于灵娃</a:t>
            </a:r>
            <a:endParaRPr lang="zh-CN" altLang="en-US" sz="1600" dirty="0"/>
          </a:p>
        </p:txBody>
      </p:sp>
      <p:sp>
        <p:nvSpPr>
          <p:cNvPr id="128" name="文本框 127"/>
          <p:cNvSpPr txBox="1"/>
          <p:nvPr/>
        </p:nvSpPr>
        <p:spPr>
          <a:xfrm>
            <a:off x="3329308" y="236817"/>
            <a:ext cx="2034311" cy="338554"/>
          </a:xfrm>
          <a:prstGeom prst="rect">
            <a:avLst/>
          </a:prstGeom>
          <a:noFill/>
        </p:spPr>
        <p:txBody>
          <a:bodyPr wrap="square" rtlCol="0">
            <a:spAutoFit/>
          </a:bodyPr>
          <a:lstStyle/>
          <a:p>
            <a:r>
              <a:rPr lang="zh-CN" altLang="en-US" sz="1600" dirty="0"/>
              <a:t>工业低代码</a:t>
            </a:r>
            <a:r>
              <a:rPr lang="en-US" altLang="zh-CN" sz="1600" dirty="0"/>
              <a:t>PAAS</a:t>
            </a:r>
            <a:r>
              <a:rPr lang="zh-CN" altLang="en-US" sz="1600" dirty="0"/>
              <a:t>平台</a:t>
            </a:r>
            <a:endParaRPr lang="zh-CN" altLang="en-US" sz="1600" dirty="0"/>
          </a:p>
        </p:txBody>
      </p:sp>
      <p:pic>
        <p:nvPicPr>
          <p:cNvPr id="89" name="图片 88"/>
          <p:cNvPicPr>
            <a:picLocks noChangeAspect="1"/>
          </p:cNvPicPr>
          <p:nvPr/>
        </p:nvPicPr>
        <p:blipFill>
          <a:blip r:embed="rId1"/>
          <a:stretch>
            <a:fillRect/>
          </a:stretch>
        </p:blipFill>
        <p:spPr>
          <a:xfrm>
            <a:off x="185282" y="96653"/>
            <a:ext cx="678933" cy="549864"/>
          </a:xfrm>
          <a:prstGeom prst="rect">
            <a:avLst/>
          </a:prstGeom>
        </p:spPr>
      </p:pic>
      <p:sp>
        <p:nvSpPr>
          <p:cNvPr id="90" name="文本框 89"/>
          <p:cNvSpPr txBox="1"/>
          <p:nvPr/>
        </p:nvSpPr>
        <p:spPr>
          <a:xfrm>
            <a:off x="2243531" y="3388646"/>
            <a:ext cx="9638041" cy="3179909"/>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pPr algn="ctr"/>
            <a:r>
              <a:rPr lang="zh-CN" altLang="en-US" sz="3600" dirty="0">
                <a:solidFill>
                  <a:srgbClr val="0070C0"/>
                </a:solidFill>
              </a:rPr>
              <a:t>数字化的时代</a:t>
            </a:r>
            <a:endParaRPr lang="en-US" altLang="zh-CN" sz="3600" dirty="0">
              <a:solidFill>
                <a:srgbClr val="0070C0"/>
              </a:solidFill>
            </a:endParaRPr>
          </a:p>
          <a:p>
            <a:pPr algn="ctr">
              <a:lnSpc>
                <a:spcPct val="250000"/>
              </a:lnSpc>
            </a:pPr>
            <a:r>
              <a:rPr lang="zh-CN" altLang="en-US" sz="3600" dirty="0">
                <a:solidFill>
                  <a:srgbClr val="0070C0"/>
                </a:solidFill>
              </a:rPr>
              <a:t>企业管理流程、运营管理软件、企业运营数据</a:t>
            </a:r>
            <a:endParaRPr lang="en-US" altLang="zh-CN" sz="3600" dirty="0">
              <a:solidFill>
                <a:srgbClr val="0070C0"/>
              </a:solidFill>
            </a:endParaRPr>
          </a:p>
          <a:p>
            <a:pPr algn="ctr">
              <a:lnSpc>
                <a:spcPct val="250000"/>
              </a:lnSpc>
            </a:pPr>
            <a:r>
              <a:rPr lang="zh-CN" altLang="en-US" sz="3600" dirty="0">
                <a:solidFill>
                  <a:srgbClr val="0070C0"/>
                </a:solidFill>
              </a:rPr>
              <a:t>需要掌握在制造企业自己手中</a:t>
            </a:r>
            <a:endParaRPr lang="zh-CN" altLang="en-US" sz="3600" dirty="0">
              <a:solidFill>
                <a:srgbClr val="0070C0"/>
              </a:solidFill>
            </a:endParaRPr>
          </a:p>
        </p:txBody>
      </p:sp>
      <p:sp>
        <p:nvSpPr>
          <p:cNvPr id="218" name="文本框 217"/>
          <p:cNvSpPr txBox="1"/>
          <p:nvPr/>
        </p:nvSpPr>
        <p:spPr>
          <a:xfrm>
            <a:off x="9697935" y="718796"/>
            <a:ext cx="2489443" cy="338554"/>
          </a:xfrm>
          <a:prstGeom prst="rect">
            <a:avLst/>
          </a:prstGeom>
          <a:noFill/>
        </p:spPr>
        <p:txBody>
          <a:bodyPr wrap="square" rtlCol="0">
            <a:spAutoFit/>
          </a:bodyPr>
          <a:lstStyle/>
          <a:p>
            <a:r>
              <a:rPr lang="zh-CN" altLang="en-US" sz="1600" dirty="0"/>
              <a:t>工业电气行业</a:t>
            </a:r>
            <a:endParaRPr lang="zh-CN" altLang="en-US" sz="1600" dirty="0"/>
          </a:p>
        </p:txBody>
      </p:sp>
      <p:sp>
        <p:nvSpPr>
          <p:cNvPr id="220" name="文本框 219"/>
          <p:cNvSpPr txBox="1"/>
          <p:nvPr/>
        </p:nvSpPr>
        <p:spPr>
          <a:xfrm>
            <a:off x="9629303" y="1156428"/>
            <a:ext cx="2489443" cy="338554"/>
          </a:xfrm>
          <a:prstGeom prst="rect">
            <a:avLst/>
          </a:prstGeom>
          <a:noFill/>
        </p:spPr>
        <p:txBody>
          <a:bodyPr wrap="square" rtlCol="0">
            <a:spAutoFit/>
          </a:bodyPr>
          <a:lstStyle/>
          <a:p>
            <a:r>
              <a:rPr lang="zh-CN" altLang="en-US" sz="1600" dirty="0"/>
              <a:t>防窜货解决方案</a:t>
            </a:r>
            <a:endParaRPr lang="zh-CN" altLang="en-US" sz="1600" dirty="0"/>
          </a:p>
        </p:txBody>
      </p:sp>
      <p:sp>
        <p:nvSpPr>
          <p:cNvPr id="268" name="文本框 267"/>
          <p:cNvSpPr txBox="1"/>
          <p:nvPr/>
        </p:nvSpPr>
        <p:spPr>
          <a:xfrm>
            <a:off x="9697935" y="1500103"/>
            <a:ext cx="2489443" cy="338554"/>
          </a:xfrm>
          <a:prstGeom prst="rect">
            <a:avLst/>
          </a:prstGeom>
          <a:noFill/>
        </p:spPr>
        <p:txBody>
          <a:bodyPr wrap="square" rtlCol="0">
            <a:spAutoFit/>
          </a:bodyPr>
          <a:lstStyle/>
          <a:p>
            <a:r>
              <a:rPr lang="en-US" altLang="zh-CN" sz="1600" dirty="0"/>
              <a:t>PCBA </a:t>
            </a:r>
            <a:r>
              <a:rPr lang="zh-CN" altLang="en-US" sz="1600" dirty="0"/>
              <a:t>行业</a:t>
            </a:r>
            <a:r>
              <a:rPr lang="en-US" altLang="zh-CN" sz="1600" dirty="0"/>
              <a:t> APS</a:t>
            </a:r>
            <a:endParaRPr lang="zh-CN" altLang="en-US" sz="1600" dirty="0"/>
          </a:p>
        </p:txBody>
      </p:sp>
      <p:sp>
        <p:nvSpPr>
          <p:cNvPr id="271" name="文本框 270"/>
          <p:cNvSpPr txBox="1"/>
          <p:nvPr/>
        </p:nvSpPr>
        <p:spPr>
          <a:xfrm>
            <a:off x="875745" y="10227189"/>
            <a:ext cx="3312925" cy="461665"/>
          </a:xfrm>
          <a:prstGeom prst="rect">
            <a:avLst/>
          </a:prstGeom>
          <a:noFill/>
        </p:spPr>
        <p:txBody>
          <a:bodyPr wrap="square">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企业流程制定执行者</a:t>
            </a:r>
            <a:endParaRPr lang="zh-CN" altLang="en-US" sz="2400" dirty="0">
              <a:latin typeface="微软雅黑" panose="020B0503020204020204" pitchFamily="34" charset="-122"/>
              <a:ea typeface="微软雅黑" panose="020B0503020204020204" pitchFamily="34" charset="-122"/>
            </a:endParaRPr>
          </a:p>
        </p:txBody>
      </p:sp>
      <p:sp>
        <p:nvSpPr>
          <p:cNvPr id="272" name="文本框 271"/>
          <p:cNvSpPr txBox="1"/>
          <p:nvPr/>
        </p:nvSpPr>
        <p:spPr>
          <a:xfrm>
            <a:off x="10040111" y="9966901"/>
            <a:ext cx="4368940" cy="461665"/>
          </a:xfrm>
          <a:prstGeom prst="rect">
            <a:avLst/>
          </a:prstGeom>
          <a:noFill/>
        </p:spPr>
        <p:txBody>
          <a:bodyPr wrap="square">
            <a:spAutoFit/>
          </a:bodyPr>
          <a:lstStyle>
            <a:defPPr>
              <a:defRPr lang="en-US"/>
            </a:defPPr>
            <a:lvl1pPr>
              <a:defRPr sz="2400">
                <a:solidFill>
                  <a:srgbClr val="0070C0"/>
                </a:solidFill>
                <a:latin typeface="微软雅黑" panose="020B0503020204020204" pitchFamily="34" charset="-122"/>
                <a:ea typeface="微软雅黑" panose="020B0503020204020204" pitchFamily="34" charset="-122"/>
              </a:defRPr>
            </a:lvl1pPr>
          </a:lstStyle>
          <a:p>
            <a:r>
              <a:rPr lang="zh-CN" altLang="en-US" dirty="0"/>
              <a:t>企业软件构建者</a:t>
            </a:r>
            <a:endParaRPr lang="zh-CN" altLang="en-US" dirty="0"/>
          </a:p>
        </p:txBody>
      </p:sp>
      <p:sp>
        <p:nvSpPr>
          <p:cNvPr id="274" name="箭头: 右 273"/>
          <p:cNvSpPr/>
          <p:nvPr/>
        </p:nvSpPr>
        <p:spPr>
          <a:xfrm>
            <a:off x="4561384" y="7480832"/>
            <a:ext cx="5002336" cy="156725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dirty="0" err="1"/>
              <a:t>LINXPaaS</a:t>
            </a:r>
            <a:endParaRPr lang="zh-CN" altLang="en-US" sz="3600" dirty="0"/>
          </a:p>
        </p:txBody>
      </p:sp>
      <p:pic>
        <p:nvPicPr>
          <p:cNvPr id="276" name="图片 275"/>
          <p:cNvPicPr>
            <a:picLocks noChangeAspect="1"/>
          </p:cNvPicPr>
          <p:nvPr/>
        </p:nvPicPr>
        <p:blipFill>
          <a:blip r:embed="rId2"/>
          <a:stretch>
            <a:fillRect/>
          </a:stretch>
        </p:blipFill>
        <p:spPr>
          <a:xfrm>
            <a:off x="612947" y="6643536"/>
            <a:ext cx="3838522" cy="3449811"/>
          </a:xfrm>
          <a:prstGeom prst="rect">
            <a:avLst/>
          </a:prstGeom>
        </p:spPr>
      </p:pic>
      <p:pic>
        <p:nvPicPr>
          <p:cNvPr id="277" name="图片 276"/>
          <p:cNvPicPr>
            <a:picLocks noChangeAspect="1"/>
          </p:cNvPicPr>
          <p:nvPr/>
        </p:nvPicPr>
        <p:blipFill>
          <a:blip r:embed="rId3"/>
          <a:stretch>
            <a:fillRect/>
          </a:stretch>
        </p:blipFill>
        <p:spPr>
          <a:xfrm>
            <a:off x="9672152" y="7162119"/>
            <a:ext cx="3422174" cy="2670913"/>
          </a:xfrm>
          <a:prstGeom prst="rect">
            <a:avLst/>
          </a:prstGeom>
        </p:spPr>
      </p:pic>
      <p:grpSp>
        <p:nvGrpSpPr>
          <p:cNvPr id="303" name="组合 302"/>
          <p:cNvGrpSpPr/>
          <p:nvPr/>
        </p:nvGrpSpPr>
        <p:grpSpPr>
          <a:xfrm>
            <a:off x="252958" y="15890610"/>
            <a:ext cx="15345489" cy="2187719"/>
            <a:chOff x="0" y="4913491"/>
            <a:chExt cx="15345489" cy="2187719"/>
          </a:xfrm>
        </p:grpSpPr>
        <p:sp>
          <p:nvSpPr>
            <p:cNvPr id="304" name="文本框 303"/>
            <p:cNvSpPr txBox="1"/>
            <p:nvPr/>
          </p:nvSpPr>
          <p:spPr>
            <a:xfrm>
              <a:off x="1220799" y="4971572"/>
              <a:ext cx="2189667" cy="461665"/>
            </a:xfrm>
            <a:prstGeom prst="rect">
              <a:avLst/>
            </a:prstGeom>
            <a:noFill/>
          </p:spPr>
          <p:txBody>
            <a:bodyPr wrap="square" rtlCol="0">
              <a:spAutoFit/>
            </a:bodyPr>
            <a:lstStyle/>
            <a:p>
              <a:r>
                <a:rPr lang="zh-CN" altLang="en-US" sz="2400" dirty="0"/>
                <a:t>方案调研</a:t>
              </a:r>
              <a:endParaRPr lang="zh-CN" altLang="en-US" sz="2400" dirty="0"/>
            </a:p>
          </p:txBody>
        </p:sp>
        <p:sp>
          <p:nvSpPr>
            <p:cNvPr id="305" name="文本框 304"/>
            <p:cNvSpPr txBox="1"/>
            <p:nvPr/>
          </p:nvSpPr>
          <p:spPr>
            <a:xfrm>
              <a:off x="5214735" y="4971134"/>
              <a:ext cx="3973406" cy="461665"/>
            </a:xfrm>
            <a:prstGeom prst="rect">
              <a:avLst/>
            </a:prstGeom>
            <a:noFill/>
          </p:spPr>
          <p:txBody>
            <a:bodyPr wrap="square" rtlCol="0">
              <a:spAutoFit/>
            </a:bodyPr>
            <a:lstStyle/>
            <a:p>
              <a:r>
                <a:rPr lang="zh-CN" altLang="en-US" sz="2400" dirty="0"/>
                <a:t>产品定制开发</a:t>
              </a:r>
              <a:endParaRPr lang="zh-CN" altLang="en-US" sz="2400" dirty="0"/>
            </a:p>
          </p:txBody>
        </p:sp>
        <p:sp>
          <p:nvSpPr>
            <p:cNvPr id="306" name="文本框 305"/>
            <p:cNvSpPr txBox="1"/>
            <p:nvPr/>
          </p:nvSpPr>
          <p:spPr>
            <a:xfrm>
              <a:off x="8159093" y="4972018"/>
              <a:ext cx="2407867" cy="461665"/>
            </a:xfrm>
            <a:prstGeom prst="rect">
              <a:avLst/>
            </a:prstGeom>
            <a:noFill/>
          </p:spPr>
          <p:txBody>
            <a:bodyPr wrap="square" rtlCol="0">
              <a:spAutoFit/>
            </a:bodyPr>
            <a:lstStyle/>
            <a:p>
              <a:r>
                <a:rPr lang="zh-CN" altLang="en-US" sz="2400" dirty="0"/>
                <a:t>实施交付</a:t>
              </a:r>
              <a:endParaRPr lang="zh-CN" altLang="en-US" sz="2400" dirty="0"/>
            </a:p>
          </p:txBody>
        </p:sp>
        <p:sp>
          <p:nvSpPr>
            <p:cNvPr id="307" name="文本框 306"/>
            <p:cNvSpPr txBox="1"/>
            <p:nvPr/>
          </p:nvSpPr>
          <p:spPr>
            <a:xfrm>
              <a:off x="8893290" y="4944600"/>
              <a:ext cx="4709984" cy="461665"/>
            </a:xfrm>
            <a:prstGeom prst="rect">
              <a:avLst/>
            </a:prstGeom>
            <a:noFill/>
          </p:spPr>
          <p:txBody>
            <a:bodyPr wrap="square" rtlCol="0">
              <a:spAutoFit/>
            </a:bodyPr>
            <a:lstStyle/>
            <a:p>
              <a:pPr algn="ctr"/>
              <a:r>
                <a:rPr lang="zh-CN" altLang="en-US" sz="2400" dirty="0"/>
                <a:t>变更开发</a:t>
              </a:r>
              <a:endParaRPr lang="en-US" altLang="zh-CN" sz="2400" dirty="0"/>
            </a:p>
          </p:txBody>
        </p:sp>
        <p:sp>
          <p:nvSpPr>
            <p:cNvPr id="308" name="文本框 307"/>
            <p:cNvSpPr txBox="1"/>
            <p:nvPr/>
          </p:nvSpPr>
          <p:spPr>
            <a:xfrm>
              <a:off x="0" y="4981574"/>
              <a:ext cx="1787350" cy="461665"/>
            </a:xfrm>
            <a:prstGeom prst="rect">
              <a:avLst/>
            </a:prstGeom>
            <a:noFill/>
          </p:spPr>
          <p:txBody>
            <a:bodyPr wrap="square" rtlCol="0">
              <a:spAutoFit/>
            </a:bodyPr>
            <a:lstStyle/>
            <a:p>
              <a:r>
                <a:rPr lang="zh-CN" altLang="en-US" sz="2400" dirty="0"/>
                <a:t>需求</a:t>
              </a:r>
              <a:endParaRPr lang="zh-CN" altLang="en-US" sz="2400" dirty="0"/>
            </a:p>
          </p:txBody>
        </p:sp>
        <p:sp>
          <p:nvSpPr>
            <p:cNvPr id="309" name="文本框 308"/>
            <p:cNvSpPr txBox="1"/>
            <p:nvPr/>
          </p:nvSpPr>
          <p:spPr>
            <a:xfrm>
              <a:off x="3268894" y="4967969"/>
              <a:ext cx="2586339" cy="461665"/>
            </a:xfrm>
            <a:prstGeom prst="rect">
              <a:avLst/>
            </a:prstGeom>
            <a:noFill/>
          </p:spPr>
          <p:txBody>
            <a:bodyPr wrap="square" rtlCol="0">
              <a:spAutoFit/>
            </a:bodyPr>
            <a:lstStyle/>
            <a:p>
              <a:r>
                <a:rPr lang="zh-CN" altLang="en-US" sz="2400" dirty="0"/>
                <a:t>方案选型</a:t>
              </a:r>
              <a:endParaRPr lang="zh-CN" altLang="en-US" sz="2400" dirty="0"/>
            </a:p>
          </p:txBody>
        </p:sp>
        <p:sp>
          <p:nvSpPr>
            <p:cNvPr id="310" name="文本框 309"/>
            <p:cNvSpPr txBox="1"/>
            <p:nvPr/>
          </p:nvSpPr>
          <p:spPr>
            <a:xfrm>
              <a:off x="4719587" y="6639545"/>
              <a:ext cx="2407867" cy="461665"/>
            </a:xfrm>
            <a:prstGeom prst="rect">
              <a:avLst/>
            </a:prstGeom>
            <a:noFill/>
          </p:spPr>
          <p:txBody>
            <a:bodyPr wrap="square" rtlCol="0">
              <a:spAutoFit/>
            </a:bodyPr>
            <a:lstStyle>
              <a:defPPr>
                <a:defRPr lang="en-US"/>
              </a:defPPr>
              <a:lvl1pPr algn="ctr">
                <a:defRPr sz="3200"/>
              </a:lvl1pPr>
            </a:lstStyle>
            <a:p>
              <a:r>
                <a:rPr lang="en-US" altLang="zh-CN" sz="2400" dirty="0"/>
                <a:t>MOM</a:t>
              </a:r>
              <a:r>
                <a:rPr lang="zh-CN" altLang="en-US" sz="2400" dirty="0"/>
                <a:t>模板配置</a:t>
              </a:r>
              <a:endParaRPr lang="en-US" altLang="zh-CN" sz="2400" dirty="0"/>
            </a:p>
          </p:txBody>
        </p:sp>
        <p:sp>
          <p:nvSpPr>
            <p:cNvPr id="311" name="文本框 310"/>
            <p:cNvSpPr txBox="1"/>
            <p:nvPr/>
          </p:nvSpPr>
          <p:spPr>
            <a:xfrm>
              <a:off x="1451828" y="6406811"/>
              <a:ext cx="2407867" cy="461665"/>
            </a:xfrm>
            <a:prstGeom prst="rect">
              <a:avLst/>
            </a:prstGeom>
            <a:noFill/>
          </p:spPr>
          <p:txBody>
            <a:bodyPr wrap="square" rtlCol="0">
              <a:spAutoFit/>
            </a:bodyPr>
            <a:lstStyle>
              <a:defPPr>
                <a:defRPr lang="en-US"/>
              </a:defPPr>
              <a:lvl1pPr algn="ctr">
                <a:defRPr sz="3200"/>
              </a:lvl1pPr>
            </a:lstStyle>
            <a:p>
              <a:r>
                <a:rPr lang="zh-CN" altLang="en-US" sz="2400" dirty="0"/>
                <a:t>模型分析</a:t>
              </a:r>
              <a:endParaRPr lang="en-US" altLang="zh-CN" sz="2400" dirty="0"/>
            </a:p>
          </p:txBody>
        </p:sp>
        <p:sp>
          <p:nvSpPr>
            <p:cNvPr id="312" name="文本框 311"/>
            <p:cNvSpPr txBox="1"/>
            <p:nvPr/>
          </p:nvSpPr>
          <p:spPr>
            <a:xfrm>
              <a:off x="5340680" y="6173188"/>
              <a:ext cx="1880776" cy="400110"/>
            </a:xfrm>
            <a:prstGeom prst="rect">
              <a:avLst/>
            </a:prstGeom>
            <a:noFill/>
          </p:spPr>
          <p:txBody>
            <a:bodyPr wrap="square">
              <a:spAutoFit/>
            </a:bodyPr>
            <a:lstStyle/>
            <a:p>
              <a:r>
                <a:rPr lang="en-US" altLang="zh-CN" sz="2000" b="1" dirty="0" err="1">
                  <a:solidFill>
                    <a:srgbClr val="0C161C"/>
                  </a:solidFill>
                  <a:effectLst>
                    <a:outerShdw blurRad="38100" dist="38100" dir="2700000" algn="tl">
                      <a:srgbClr val="000000">
                        <a:alpha val="43137"/>
                      </a:srgbClr>
                    </a:outerShdw>
                  </a:effectLst>
                </a:rPr>
                <a:t>LINXPaaS</a:t>
              </a:r>
              <a:endParaRPr lang="zh-CN" altLang="en-US" sz="2000" dirty="0">
                <a:solidFill>
                  <a:srgbClr val="0C161C"/>
                </a:solidFill>
              </a:endParaRPr>
            </a:p>
          </p:txBody>
        </p:sp>
        <p:cxnSp>
          <p:nvCxnSpPr>
            <p:cNvPr id="313" name="直接箭头连接符 312"/>
            <p:cNvCxnSpPr/>
            <p:nvPr/>
          </p:nvCxnSpPr>
          <p:spPr>
            <a:xfrm>
              <a:off x="893675" y="5260356"/>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p:nvPr/>
          </p:nvCxnSpPr>
          <p:spPr>
            <a:xfrm>
              <a:off x="2921771" y="5260356"/>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a:off x="4969774" y="5276170"/>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6" name="直接箭头连接符 315"/>
            <p:cNvCxnSpPr/>
            <p:nvPr/>
          </p:nvCxnSpPr>
          <p:spPr>
            <a:xfrm>
              <a:off x="7834734" y="5273961"/>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7" name="直接箭头连接符 316"/>
            <p:cNvCxnSpPr/>
            <p:nvPr/>
          </p:nvCxnSpPr>
          <p:spPr>
            <a:xfrm>
              <a:off x="9918715" y="5273961"/>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8" name="连接符: 肘形 317"/>
            <p:cNvCxnSpPr/>
            <p:nvPr/>
          </p:nvCxnSpPr>
          <p:spPr>
            <a:xfrm>
              <a:off x="319608" y="5517845"/>
              <a:ext cx="1518831" cy="1221620"/>
            </a:xfrm>
            <a:prstGeom prst="bentConnector3">
              <a:avLst>
                <a:gd name="adj1" fmla="val 4847"/>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a:off x="3578470" y="6699198"/>
              <a:ext cx="1159653" cy="15773"/>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0" name="直接箭头连接符 319"/>
            <p:cNvCxnSpPr/>
            <p:nvPr/>
          </p:nvCxnSpPr>
          <p:spPr>
            <a:xfrm>
              <a:off x="6827484" y="6620929"/>
              <a:ext cx="1239058"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7783176" y="6294546"/>
              <a:ext cx="2407867" cy="461665"/>
            </a:xfrm>
            <a:prstGeom prst="rect">
              <a:avLst/>
            </a:prstGeom>
            <a:noFill/>
          </p:spPr>
          <p:txBody>
            <a:bodyPr wrap="square" rtlCol="0">
              <a:spAutoFit/>
            </a:bodyPr>
            <a:lstStyle>
              <a:defPPr>
                <a:defRPr lang="en-US"/>
              </a:defPPr>
              <a:lvl1pPr algn="ctr">
                <a:defRPr sz="3200"/>
              </a:lvl1pPr>
            </a:lstStyle>
            <a:p>
              <a:r>
                <a:rPr lang="zh-CN" altLang="en-US" sz="2400" dirty="0"/>
                <a:t>实施上线</a:t>
              </a:r>
              <a:endParaRPr lang="en-US" altLang="zh-CN" sz="2400" dirty="0"/>
            </a:p>
          </p:txBody>
        </p:sp>
        <p:sp>
          <p:nvSpPr>
            <p:cNvPr id="322" name="文本框 321"/>
            <p:cNvSpPr txBox="1"/>
            <p:nvPr/>
          </p:nvSpPr>
          <p:spPr>
            <a:xfrm>
              <a:off x="10752763" y="6322153"/>
              <a:ext cx="2767107" cy="461665"/>
            </a:xfrm>
            <a:prstGeom prst="rect">
              <a:avLst/>
            </a:prstGeom>
            <a:noFill/>
          </p:spPr>
          <p:txBody>
            <a:bodyPr wrap="square" rtlCol="0">
              <a:spAutoFit/>
            </a:bodyPr>
            <a:lstStyle>
              <a:defPPr>
                <a:defRPr lang="en-US"/>
              </a:defPPr>
              <a:lvl1pPr algn="ctr">
                <a:defRPr sz="3200"/>
              </a:lvl1pPr>
            </a:lstStyle>
            <a:p>
              <a:r>
                <a:rPr lang="zh-CN" altLang="en-US" sz="2400" dirty="0"/>
                <a:t>自主变更配置</a:t>
              </a:r>
              <a:endParaRPr lang="en-US" altLang="zh-CN" sz="2400" dirty="0"/>
            </a:p>
          </p:txBody>
        </p:sp>
        <p:cxnSp>
          <p:nvCxnSpPr>
            <p:cNvPr id="323" name="直接箭头连接符 322"/>
            <p:cNvCxnSpPr/>
            <p:nvPr/>
          </p:nvCxnSpPr>
          <p:spPr>
            <a:xfrm>
              <a:off x="9891223" y="6580204"/>
              <a:ext cx="1239058"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10635505" y="4913491"/>
              <a:ext cx="4709984" cy="461665"/>
            </a:xfrm>
            <a:prstGeom prst="rect">
              <a:avLst/>
            </a:prstGeom>
            <a:noFill/>
          </p:spPr>
          <p:txBody>
            <a:bodyPr wrap="square" rtlCol="0">
              <a:spAutoFit/>
            </a:bodyPr>
            <a:lstStyle/>
            <a:p>
              <a:pPr algn="ctr"/>
              <a:r>
                <a:rPr lang="zh-CN" altLang="en-US" sz="2400" dirty="0"/>
                <a:t>迭代</a:t>
              </a:r>
              <a:endParaRPr lang="en-US" altLang="zh-CN" sz="2400" dirty="0"/>
            </a:p>
          </p:txBody>
        </p:sp>
        <p:cxnSp>
          <p:nvCxnSpPr>
            <p:cNvPr id="325" name="直接箭头连接符 324"/>
            <p:cNvCxnSpPr/>
            <p:nvPr/>
          </p:nvCxnSpPr>
          <p:spPr>
            <a:xfrm>
              <a:off x="12111354" y="5236987"/>
              <a:ext cx="407136"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6" name="连接符: 肘形 325"/>
            <p:cNvCxnSpPr>
              <a:stCxn id="322" idx="0"/>
            </p:cNvCxnSpPr>
            <p:nvPr/>
          </p:nvCxnSpPr>
          <p:spPr>
            <a:xfrm rot="5400000" flipH="1" flipV="1">
              <a:off x="11883915" y="5846713"/>
              <a:ext cx="727842" cy="223038"/>
            </a:xfrm>
            <a:prstGeom prst="bentConnector3">
              <a:avLst>
                <a:gd name="adj1" fmla="val 50000"/>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27" name="文本框 326"/>
          <p:cNvSpPr txBox="1"/>
          <p:nvPr/>
        </p:nvSpPr>
        <p:spPr>
          <a:xfrm>
            <a:off x="3008079" y="14551927"/>
            <a:ext cx="9284980" cy="707886"/>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pPr algn="ctr"/>
            <a:r>
              <a:rPr lang="zh-CN" altLang="en-US" sz="4000" dirty="0">
                <a:solidFill>
                  <a:srgbClr val="0070C0"/>
                </a:solidFill>
              </a:rPr>
              <a:t>传统开发模式</a:t>
            </a:r>
            <a:r>
              <a:rPr lang="en-US" altLang="zh-CN" sz="4000" dirty="0">
                <a:solidFill>
                  <a:srgbClr val="0070C0"/>
                </a:solidFill>
              </a:rPr>
              <a:t> VS. </a:t>
            </a:r>
            <a:r>
              <a:rPr lang="en-US" altLang="zh-CN" sz="4000" dirty="0" err="1">
                <a:solidFill>
                  <a:srgbClr val="0070C0"/>
                </a:solidFill>
              </a:rPr>
              <a:t>LINXPaaS</a:t>
            </a:r>
            <a:r>
              <a:rPr lang="en-US" altLang="zh-CN" sz="4000" dirty="0">
                <a:solidFill>
                  <a:srgbClr val="0070C0"/>
                </a:solidFill>
              </a:rPr>
              <a:t> </a:t>
            </a:r>
            <a:r>
              <a:rPr lang="zh-CN" altLang="en-US" sz="4000" dirty="0">
                <a:solidFill>
                  <a:srgbClr val="0070C0"/>
                </a:solidFill>
              </a:rPr>
              <a:t>自主模式</a:t>
            </a:r>
            <a:endParaRPr lang="zh-CN" altLang="en-US" sz="4000" dirty="0">
              <a:solidFill>
                <a:srgbClr val="0070C0"/>
              </a:solidFill>
            </a:endParaRPr>
          </a:p>
        </p:txBody>
      </p:sp>
      <p:pic>
        <p:nvPicPr>
          <p:cNvPr id="330" name="图片 329"/>
          <p:cNvPicPr>
            <a:picLocks noChangeAspect="1"/>
          </p:cNvPicPr>
          <p:nvPr/>
        </p:nvPicPr>
        <p:blipFill>
          <a:blip r:embed="rId4"/>
          <a:stretch>
            <a:fillRect/>
          </a:stretch>
        </p:blipFill>
        <p:spPr>
          <a:xfrm>
            <a:off x="489439" y="10654597"/>
            <a:ext cx="13190049" cy="969496"/>
          </a:xfrm>
          <a:prstGeom prst="rect">
            <a:avLst/>
          </a:prstGeom>
        </p:spPr>
      </p:pic>
      <p:sp>
        <p:nvSpPr>
          <p:cNvPr id="331" name="文本框 330"/>
          <p:cNvSpPr txBox="1"/>
          <p:nvPr/>
        </p:nvSpPr>
        <p:spPr>
          <a:xfrm flipH="1">
            <a:off x="478616" y="11052288"/>
            <a:ext cx="13190048" cy="646331"/>
          </a:xfrm>
          <a:prstGeom prst="rect">
            <a:avLst/>
          </a:prstGeom>
          <a:solidFill>
            <a:srgbClr val="0C161C"/>
          </a:solidFill>
        </p:spPr>
        <p:txBody>
          <a:bodyPr wrap="square" rtlCol="0" anchor="ctr">
            <a:spAutoFit/>
          </a:bodyPr>
          <a:lstStyle/>
          <a:p>
            <a:pPr algn="ctr"/>
            <a:r>
              <a:rPr lang="en-US" altLang="zh-CN" sz="3600" b="1" dirty="0" err="1">
                <a:solidFill>
                  <a:srgbClr val="FFFF00"/>
                </a:solidFill>
                <a:effectLst>
                  <a:outerShdw blurRad="38100" dist="38100" dir="2700000" algn="tl">
                    <a:srgbClr val="000000">
                      <a:alpha val="43137"/>
                    </a:srgbClr>
                  </a:outerShdw>
                </a:effectLst>
              </a:rPr>
              <a:t>LINXPaaS</a:t>
            </a:r>
            <a:r>
              <a:rPr lang="en-US" altLang="zh-CN" sz="3600" b="1" dirty="0">
                <a:solidFill>
                  <a:srgbClr val="FFFF00"/>
                </a:solidFill>
                <a:effectLst>
                  <a:outerShdw blurRad="38100" dist="38100" dir="2700000" algn="tl">
                    <a:srgbClr val="000000">
                      <a:alpha val="43137"/>
                    </a:srgbClr>
                  </a:outerShdw>
                </a:effectLst>
              </a:rPr>
              <a:t>---- </a:t>
            </a:r>
            <a:r>
              <a:rPr lang="zh-CN" altLang="en-US" sz="3600" b="1" dirty="0">
                <a:solidFill>
                  <a:srgbClr val="FFFF00"/>
                </a:solidFill>
                <a:effectLst>
                  <a:outerShdw blurRad="38100" dist="38100" dir="2700000" algn="tl">
                    <a:srgbClr val="000000">
                      <a:alpha val="43137"/>
                    </a:srgbClr>
                  </a:outerShdw>
                </a:effectLst>
              </a:rPr>
              <a:t>为您节省</a:t>
            </a:r>
            <a:r>
              <a:rPr lang="en-US" altLang="zh-CN" sz="3600" b="1" dirty="0">
                <a:solidFill>
                  <a:srgbClr val="FFFF00"/>
                </a:solidFill>
                <a:effectLst>
                  <a:outerShdw blurRad="38100" dist="38100" dir="2700000" algn="tl">
                    <a:srgbClr val="000000">
                      <a:alpha val="43137"/>
                    </a:srgbClr>
                  </a:outerShdw>
                </a:effectLst>
              </a:rPr>
              <a:t>80%</a:t>
            </a:r>
            <a:r>
              <a:rPr lang="zh-CN" altLang="en-US" sz="3600" b="1" dirty="0">
                <a:solidFill>
                  <a:srgbClr val="FFFF00"/>
                </a:solidFill>
                <a:effectLst>
                  <a:outerShdw blurRad="38100" dist="38100" dir="2700000" algn="tl">
                    <a:srgbClr val="000000">
                      <a:alpha val="43137"/>
                    </a:srgbClr>
                  </a:outerShdw>
                </a:effectLst>
              </a:rPr>
              <a:t>数字化工厂总成本</a:t>
            </a:r>
            <a:endParaRPr lang="zh-CN" altLang="en-US" sz="3200" b="1" dirty="0">
              <a:solidFill>
                <a:srgbClr val="FFFF00"/>
              </a:solidFill>
              <a:effectLst>
                <a:outerShdw blurRad="38100" dist="38100" dir="2700000" algn="tl">
                  <a:srgbClr val="000000">
                    <a:alpha val="43137"/>
                  </a:srgbClr>
                </a:outerShdw>
              </a:effectLst>
            </a:endParaRPr>
          </a:p>
        </p:txBody>
      </p:sp>
      <p:pic>
        <p:nvPicPr>
          <p:cNvPr id="332" name="图片 331"/>
          <p:cNvPicPr>
            <a:picLocks noChangeAspect="1"/>
          </p:cNvPicPr>
          <p:nvPr/>
        </p:nvPicPr>
        <p:blipFill>
          <a:blip r:embed="rId4"/>
          <a:stretch>
            <a:fillRect/>
          </a:stretch>
        </p:blipFill>
        <p:spPr>
          <a:xfrm>
            <a:off x="-28284" y="18662262"/>
            <a:ext cx="13736056" cy="1009629"/>
          </a:xfrm>
          <a:prstGeom prst="rect">
            <a:avLst/>
          </a:prstGeom>
        </p:spPr>
      </p:pic>
      <p:sp>
        <p:nvSpPr>
          <p:cNvPr id="333" name="文本框 332"/>
          <p:cNvSpPr txBox="1"/>
          <p:nvPr/>
        </p:nvSpPr>
        <p:spPr>
          <a:xfrm flipH="1">
            <a:off x="-39108" y="19100090"/>
            <a:ext cx="13736055" cy="646327"/>
          </a:xfrm>
          <a:prstGeom prst="rect">
            <a:avLst/>
          </a:prstGeom>
          <a:solidFill>
            <a:srgbClr val="0C161C"/>
          </a:solidFill>
        </p:spPr>
        <p:txBody>
          <a:bodyPr wrap="square" rtlCol="0" anchor="ctr">
            <a:spAutoFit/>
          </a:bodyPr>
          <a:lstStyle/>
          <a:p>
            <a:pPr algn="ctr"/>
            <a:r>
              <a:rPr lang="en-US" altLang="zh-CN" sz="3600" b="1" dirty="0" err="1">
                <a:solidFill>
                  <a:srgbClr val="FFFF00"/>
                </a:solidFill>
                <a:effectLst>
                  <a:outerShdw blurRad="38100" dist="38100" dir="2700000" algn="tl">
                    <a:srgbClr val="000000">
                      <a:alpha val="43137"/>
                    </a:srgbClr>
                  </a:outerShdw>
                </a:effectLst>
              </a:rPr>
              <a:t>LINXPaaS</a:t>
            </a:r>
            <a:r>
              <a:rPr lang="en-US" altLang="zh-CN" sz="3600" b="1" dirty="0">
                <a:solidFill>
                  <a:srgbClr val="FFFF00"/>
                </a:solidFill>
                <a:effectLst>
                  <a:outerShdw blurRad="38100" dist="38100" dir="2700000" algn="tl">
                    <a:srgbClr val="000000">
                      <a:alpha val="43137"/>
                    </a:srgbClr>
                  </a:outerShdw>
                </a:effectLst>
              </a:rPr>
              <a:t>---- </a:t>
            </a:r>
            <a:r>
              <a:rPr lang="zh-CN" altLang="en-US" sz="3600" b="1" dirty="0">
                <a:solidFill>
                  <a:srgbClr val="FFFF00"/>
                </a:solidFill>
                <a:effectLst>
                  <a:outerShdw blurRad="38100" dist="38100" dir="2700000" algn="tl">
                    <a:srgbClr val="000000">
                      <a:alpha val="43137"/>
                    </a:srgbClr>
                  </a:outerShdw>
                </a:effectLst>
              </a:rPr>
              <a:t>深耕超复杂</a:t>
            </a:r>
            <a:r>
              <a:rPr lang="en-US" altLang="zh-CN" sz="3600" b="1" dirty="0">
                <a:solidFill>
                  <a:srgbClr val="FFFF00"/>
                </a:solidFill>
                <a:effectLst>
                  <a:outerShdw blurRad="38100" dist="38100" dir="2700000" algn="tl">
                    <a:srgbClr val="000000">
                      <a:alpha val="43137"/>
                    </a:srgbClr>
                  </a:outerShdw>
                </a:effectLst>
              </a:rPr>
              <a:t>MES/MOM </a:t>
            </a:r>
            <a:r>
              <a:rPr lang="zh-CN" altLang="en-US" sz="3600" b="1" dirty="0">
                <a:solidFill>
                  <a:srgbClr val="FFFF00"/>
                </a:solidFill>
                <a:effectLst>
                  <a:outerShdw blurRad="38100" dist="38100" dir="2700000" algn="tl">
                    <a:srgbClr val="000000">
                      <a:alpha val="43137"/>
                    </a:srgbClr>
                  </a:outerShdw>
                </a:effectLst>
              </a:rPr>
              <a:t>低代码工业互联应用</a:t>
            </a:r>
            <a:endParaRPr lang="zh-CN" altLang="en-US" sz="3200" b="1" dirty="0">
              <a:solidFill>
                <a:srgbClr val="FFFF00"/>
              </a:solidFill>
              <a:effectLst>
                <a:outerShdw blurRad="38100" dist="38100" dir="2700000" algn="tl">
                  <a:srgbClr val="000000">
                    <a:alpha val="43137"/>
                  </a:srgbClr>
                </a:outerShdw>
              </a:effectLst>
            </a:endParaRPr>
          </a:p>
        </p:txBody>
      </p:sp>
      <p:grpSp>
        <p:nvGrpSpPr>
          <p:cNvPr id="334" name="组合 333"/>
          <p:cNvGrpSpPr/>
          <p:nvPr/>
        </p:nvGrpSpPr>
        <p:grpSpPr>
          <a:xfrm>
            <a:off x="213794" y="20260141"/>
            <a:ext cx="13163877" cy="5466806"/>
            <a:chOff x="279467" y="1070724"/>
            <a:chExt cx="12511545" cy="4746762"/>
          </a:xfrm>
        </p:grpSpPr>
        <p:pic>
          <p:nvPicPr>
            <p:cNvPr id="33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4287" y="4645530"/>
              <a:ext cx="1510252" cy="1171956"/>
            </a:xfrm>
            <a:prstGeom prst="rect">
              <a:avLst/>
            </a:prstGeom>
            <a:ln w="19050">
              <a:noFill/>
            </a:ln>
            <a:extLst>
              <a:ext uri="{909E8E84-426E-40DD-AFC4-6F175D3DCCD1}">
                <a14:hiddenFill xmlns:a14="http://schemas.microsoft.com/office/drawing/2010/main">
                  <a:solidFill>
                    <a:srgbClr val="FFFFFF"/>
                  </a:solidFill>
                </a14:hiddenFill>
              </a:ext>
            </a:extLst>
          </p:spPr>
        </p:pic>
        <p:pic>
          <p:nvPicPr>
            <p:cNvPr id="336" name="图片 335"/>
            <p:cNvPicPr>
              <a:picLocks noChangeAspect="1"/>
            </p:cNvPicPr>
            <p:nvPr/>
          </p:nvPicPr>
          <p:blipFill>
            <a:blip r:embed="rId6"/>
            <a:stretch>
              <a:fillRect/>
            </a:stretch>
          </p:blipFill>
          <p:spPr>
            <a:xfrm>
              <a:off x="8017268" y="2908287"/>
              <a:ext cx="1500164" cy="1002382"/>
            </a:xfrm>
            <a:prstGeom prst="rect">
              <a:avLst/>
            </a:prstGeom>
            <a:ln w="19050">
              <a:noFill/>
            </a:ln>
          </p:spPr>
        </p:pic>
        <p:pic>
          <p:nvPicPr>
            <p:cNvPr id="337" name="图片 336"/>
            <p:cNvPicPr>
              <a:picLocks noChangeAspect="1"/>
            </p:cNvPicPr>
            <p:nvPr/>
          </p:nvPicPr>
          <p:blipFill>
            <a:blip r:embed="rId7"/>
            <a:stretch>
              <a:fillRect/>
            </a:stretch>
          </p:blipFill>
          <p:spPr>
            <a:xfrm>
              <a:off x="445615" y="3055809"/>
              <a:ext cx="2674568" cy="631770"/>
            </a:xfrm>
            <a:prstGeom prst="rect">
              <a:avLst/>
            </a:prstGeom>
          </p:spPr>
        </p:pic>
        <p:pic>
          <p:nvPicPr>
            <p:cNvPr id="338" name="图片 337"/>
            <p:cNvPicPr>
              <a:picLocks noChangeAspect="1"/>
            </p:cNvPicPr>
            <p:nvPr/>
          </p:nvPicPr>
          <p:blipFill>
            <a:blip r:embed="rId8"/>
            <a:stretch>
              <a:fillRect/>
            </a:stretch>
          </p:blipFill>
          <p:spPr>
            <a:xfrm>
              <a:off x="3227962" y="2783694"/>
              <a:ext cx="1671541" cy="1135112"/>
            </a:xfrm>
            <a:prstGeom prst="rect">
              <a:avLst/>
            </a:prstGeom>
            <a:ln w="19050">
              <a:noFill/>
            </a:ln>
          </p:spPr>
        </p:pic>
        <p:pic>
          <p:nvPicPr>
            <p:cNvPr id="339" name="Picture 2" descr="https://timgsa.baidu.com/timg?image&amp;quality=80&amp;size=b9999_10000&amp;sec=1594788528366&amp;di=b88e818783dc6f81617198570733c255&amp;imgtype=0&amp;src=http%3A%2F%2Fimg67.ybzhan.cn%2F9%2F20160118%2F635887247276557179825.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48035" y="4810346"/>
              <a:ext cx="1194974" cy="880126"/>
            </a:xfrm>
            <a:prstGeom prst="rect">
              <a:avLst/>
            </a:prstGeom>
            <a:noFill/>
            <a:extLst>
              <a:ext uri="{909E8E84-426E-40DD-AFC4-6F175D3DCCD1}">
                <a14:hiddenFill xmlns:a14="http://schemas.microsoft.com/office/drawing/2010/main">
                  <a:solidFill>
                    <a:srgbClr val="FFFFFF"/>
                  </a:solidFill>
                </a14:hiddenFill>
              </a:ext>
            </a:extLst>
          </p:spPr>
        </p:pic>
        <p:pic>
          <p:nvPicPr>
            <p:cNvPr id="340" name="图片 339"/>
            <p:cNvPicPr>
              <a:picLocks noChangeAspect="1"/>
            </p:cNvPicPr>
            <p:nvPr/>
          </p:nvPicPr>
          <p:blipFill>
            <a:blip r:embed="rId10"/>
            <a:stretch>
              <a:fillRect/>
            </a:stretch>
          </p:blipFill>
          <p:spPr>
            <a:xfrm>
              <a:off x="392034" y="1201509"/>
              <a:ext cx="1851340" cy="804930"/>
            </a:xfrm>
            <a:prstGeom prst="rect">
              <a:avLst/>
            </a:prstGeom>
          </p:spPr>
        </p:pic>
        <p:grpSp>
          <p:nvGrpSpPr>
            <p:cNvPr id="341" name="组合 340"/>
            <p:cNvGrpSpPr/>
            <p:nvPr/>
          </p:nvGrpSpPr>
          <p:grpSpPr>
            <a:xfrm>
              <a:off x="7827410" y="1224109"/>
              <a:ext cx="2073183" cy="701741"/>
              <a:chOff x="4197831" y="4499591"/>
              <a:chExt cx="1778034" cy="524620"/>
            </a:xfrm>
          </p:grpSpPr>
          <p:pic>
            <p:nvPicPr>
              <p:cNvPr id="355" name="图片 354"/>
              <p:cNvPicPr>
                <a:picLocks noChangeAspect="1"/>
              </p:cNvPicPr>
              <p:nvPr/>
            </p:nvPicPr>
            <p:blipFill>
              <a:blip r:embed="rId11"/>
              <a:stretch>
                <a:fillRect/>
              </a:stretch>
            </p:blipFill>
            <p:spPr>
              <a:xfrm>
                <a:off x="4197831" y="4576760"/>
                <a:ext cx="1778033" cy="413506"/>
              </a:xfrm>
              <a:prstGeom prst="rect">
                <a:avLst/>
              </a:prstGeom>
              <a:noFill/>
              <a:ln w="19050">
                <a:noFill/>
              </a:ln>
            </p:spPr>
          </p:pic>
          <p:sp>
            <p:nvSpPr>
              <p:cNvPr id="356" name="矩形 355"/>
              <p:cNvSpPr/>
              <p:nvPr/>
            </p:nvSpPr>
            <p:spPr>
              <a:xfrm>
                <a:off x="4197832" y="4499591"/>
                <a:ext cx="1778033" cy="524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42" name="图片 341"/>
            <p:cNvPicPr>
              <a:picLocks noChangeAspect="1"/>
            </p:cNvPicPr>
            <p:nvPr/>
          </p:nvPicPr>
          <p:blipFill>
            <a:blip r:embed="rId12"/>
            <a:stretch>
              <a:fillRect/>
            </a:stretch>
          </p:blipFill>
          <p:spPr>
            <a:xfrm>
              <a:off x="10537656" y="4383436"/>
              <a:ext cx="1570053" cy="1318844"/>
            </a:xfrm>
            <a:prstGeom prst="rect">
              <a:avLst/>
            </a:prstGeom>
          </p:spPr>
        </p:pic>
        <p:pic>
          <p:nvPicPr>
            <p:cNvPr id="343" name="图片 342"/>
            <p:cNvPicPr>
              <a:picLocks noChangeAspect="1"/>
            </p:cNvPicPr>
            <p:nvPr/>
          </p:nvPicPr>
          <p:blipFill>
            <a:blip r:embed="rId13"/>
            <a:stretch>
              <a:fillRect/>
            </a:stretch>
          </p:blipFill>
          <p:spPr>
            <a:xfrm>
              <a:off x="279467" y="4852776"/>
              <a:ext cx="2740126" cy="880126"/>
            </a:xfrm>
            <a:prstGeom prst="rect">
              <a:avLst/>
            </a:prstGeom>
          </p:spPr>
        </p:pic>
        <p:grpSp>
          <p:nvGrpSpPr>
            <p:cNvPr id="344" name="组合 343"/>
            <p:cNvGrpSpPr/>
            <p:nvPr/>
          </p:nvGrpSpPr>
          <p:grpSpPr>
            <a:xfrm>
              <a:off x="4763468" y="2665513"/>
              <a:ext cx="2613973" cy="1371474"/>
              <a:chOff x="2202966" y="4287676"/>
              <a:chExt cx="1778034" cy="988330"/>
            </a:xfrm>
          </p:grpSpPr>
          <p:pic>
            <p:nvPicPr>
              <p:cNvPr id="353" name="Picture 2">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02966" y="4287676"/>
                <a:ext cx="1778032" cy="988330"/>
              </a:xfrm>
              <a:prstGeom prst="rect">
                <a:avLst/>
              </a:prstGeom>
              <a:ln w="19050">
                <a:noFill/>
              </a:ln>
              <a:extLst>
                <a:ext uri="{909E8E84-426E-40DD-AFC4-6F175D3DCCD1}">
                  <a14:hiddenFill xmlns:a14="http://schemas.microsoft.com/office/drawing/2010/main">
                    <a:solidFill>
                      <a:srgbClr val="FFFFFF"/>
                    </a:solidFill>
                  </a14:hiddenFill>
                </a:ext>
              </a:extLst>
            </p:spPr>
          </p:pic>
          <p:sp>
            <p:nvSpPr>
              <p:cNvPr id="354" name="矩形 353"/>
              <p:cNvSpPr/>
              <p:nvPr/>
            </p:nvSpPr>
            <p:spPr>
              <a:xfrm>
                <a:off x="2202967" y="4499591"/>
                <a:ext cx="1778033" cy="524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45" name="图片 344"/>
            <p:cNvPicPr>
              <a:picLocks noChangeAspect="1"/>
            </p:cNvPicPr>
            <p:nvPr/>
          </p:nvPicPr>
          <p:blipFill>
            <a:blip r:embed="rId16"/>
            <a:stretch>
              <a:fillRect/>
            </a:stretch>
          </p:blipFill>
          <p:spPr>
            <a:xfrm>
              <a:off x="10047909" y="2692799"/>
              <a:ext cx="1977000" cy="1318844"/>
            </a:xfrm>
            <a:prstGeom prst="rect">
              <a:avLst/>
            </a:prstGeom>
          </p:spPr>
        </p:pic>
        <p:pic>
          <p:nvPicPr>
            <p:cNvPr id="346" name="图片 345"/>
            <p:cNvPicPr>
              <a:picLocks noChangeAspect="1"/>
            </p:cNvPicPr>
            <p:nvPr/>
          </p:nvPicPr>
          <p:blipFill>
            <a:blip r:embed="rId17"/>
            <a:stretch>
              <a:fillRect/>
            </a:stretch>
          </p:blipFill>
          <p:spPr>
            <a:xfrm>
              <a:off x="10221375" y="1324153"/>
              <a:ext cx="1883634" cy="639462"/>
            </a:xfrm>
            <a:prstGeom prst="rect">
              <a:avLst/>
            </a:prstGeom>
          </p:spPr>
        </p:pic>
        <p:grpSp>
          <p:nvGrpSpPr>
            <p:cNvPr id="347" name="组合 346"/>
            <p:cNvGrpSpPr/>
            <p:nvPr/>
          </p:nvGrpSpPr>
          <p:grpSpPr>
            <a:xfrm>
              <a:off x="6676332" y="4212874"/>
              <a:ext cx="6114680" cy="1528697"/>
              <a:chOff x="10156911" y="3761223"/>
              <a:chExt cx="6114680" cy="1528697"/>
            </a:xfrm>
          </p:grpSpPr>
          <p:pic>
            <p:nvPicPr>
              <p:cNvPr id="351" name="Picture 2" descr="上海交运集团股份有限公司"/>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44360" y="3761223"/>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52" name="文本框 351"/>
              <p:cNvSpPr txBox="1"/>
              <p:nvPr/>
            </p:nvSpPr>
            <p:spPr>
              <a:xfrm>
                <a:off x="10156911" y="4804340"/>
                <a:ext cx="6114680" cy="485580"/>
              </a:xfrm>
              <a:prstGeom prst="rect">
                <a:avLst/>
              </a:prstGeom>
              <a:noFill/>
            </p:spPr>
            <p:txBody>
              <a:bodyPr wrap="square">
                <a:spAutoFit/>
              </a:bodyPr>
              <a:lstStyle/>
              <a:p>
                <a:r>
                  <a:rPr lang="zh-CN" altLang="en-US" sz="1100" dirty="0"/>
                  <a:t>上海交运集团</a:t>
                </a:r>
                <a:endParaRPr lang="zh-CN" altLang="en-US" sz="1100" dirty="0"/>
              </a:p>
            </p:txBody>
          </p:sp>
        </p:grpSp>
        <p:pic>
          <p:nvPicPr>
            <p:cNvPr id="348"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34675" y="4838602"/>
              <a:ext cx="1752600" cy="785813"/>
            </a:xfrm>
            <a:prstGeom prst="rect">
              <a:avLst/>
            </a:prstGeom>
            <a:noFill/>
            <a:extLst>
              <a:ext uri="{909E8E84-426E-40DD-AFC4-6F175D3DCCD1}">
                <a14:hiddenFill xmlns:a14="http://schemas.microsoft.com/office/drawing/2010/main">
                  <a:solidFill>
                    <a:srgbClr val="FFFFFF"/>
                  </a:solidFill>
                </a14:hiddenFill>
              </a:ext>
            </a:extLst>
          </p:spPr>
        </p:pic>
        <p:pic>
          <p:nvPicPr>
            <p:cNvPr id="349" name="图片 348"/>
            <p:cNvPicPr>
              <a:picLocks noChangeAspect="1"/>
            </p:cNvPicPr>
            <p:nvPr/>
          </p:nvPicPr>
          <p:blipFill>
            <a:blip r:embed="rId20"/>
            <a:stretch>
              <a:fillRect/>
            </a:stretch>
          </p:blipFill>
          <p:spPr>
            <a:xfrm>
              <a:off x="5100846" y="1163975"/>
              <a:ext cx="2592740" cy="863871"/>
            </a:xfrm>
            <a:prstGeom prst="rect">
              <a:avLst/>
            </a:prstGeom>
          </p:spPr>
        </p:pic>
        <p:pic>
          <p:nvPicPr>
            <p:cNvPr id="350" name="图片 349"/>
            <p:cNvPicPr>
              <a:picLocks noChangeAspect="1"/>
            </p:cNvPicPr>
            <p:nvPr/>
          </p:nvPicPr>
          <p:blipFill>
            <a:blip r:embed="rId21"/>
            <a:stretch>
              <a:fillRect/>
            </a:stretch>
          </p:blipFill>
          <p:spPr>
            <a:xfrm>
              <a:off x="2722296" y="1070724"/>
              <a:ext cx="2456401" cy="1146320"/>
            </a:xfrm>
            <a:prstGeom prst="rect">
              <a:avLst/>
            </a:prstGeom>
          </p:spPr>
        </p:pic>
      </p:grpSp>
      <p:sp>
        <p:nvSpPr>
          <p:cNvPr id="357" name="文本框 356"/>
          <p:cNvSpPr txBox="1"/>
          <p:nvPr/>
        </p:nvSpPr>
        <p:spPr>
          <a:xfrm>
            <a:off x="2091397" y="26072286"/>
            <a:ext cx="8806542" cy="646331"/>
          </a:xfrm>
          <a:prstGeom prst="rect">
            <a:avLst/>
          </a:prstGeom>
          <a:noFill/>
        </p:spPr>
        <p:txBody>
          <a:bodyPr wrap="square">
            <a:spAutoFit/>
          </a:bodyPr>
          <a:lstStyle/>
          <a:p>
            <a:pPr algn="ctr"/>
            <a:r>
              <a:rPr lang="zh-CN" altLang="en-US" sz="3600" b="1" dirty="0">
                <a:solidFill>
                  <a:srgbClr val="0C161C"/>
                </a:solidFill>
                <a:effectLst>
                  <a:outerShdw blurRad="38100" dist="38100" dir="2700000" algn="tl">
                    <a:srgbClr val="000000">
                      <a:alpha val="43137"/>
                    </a:srgbClr>
                  </a:outerShdw>
                </a:effectLst>
              </a:rPr>
              <a:t>庞大的头部客户群验证</a:t>
            </a:r>
            <a:endParaRPr lang="zh-CN" altLang="en-US" sz="3200" b="1" dirty="0">
              <a:solidFill>
                <a:srgbClr val="0C161C"/>
              </a:solidFill>
              <a:effectLst>
                <a:outerShdw blurRad="38100" dist="38100" dir="2700000" algn="tl">
                  <a:srgbClr val="000000">
                    <a:alpha val="43137"/>
                  </a:srgbClr>
                </a:outerShdw>
              </a:effectLst>
            </a:endParaRPr>
          </a:p>
        </p:txBody>
      </p:sp>
      <p:sp>
        <p:nvSpPr>
          <p:cNvPr id="73" name="文本框 72"/>
          <p:cNvSpPr txBox="1"/>
          <p:nvPr/>
        </p:nvSpPr>
        <p:spPr>
          <a:xfrm>
            <a:off x="5378435" y="243163"/>
            <a:ext cx="1909399" cy="338554"/>
          </a:xfrm>
          <a:prstGeom prst="rect">
            <a:avLst/>
          </a:prstGeom>
          <a:noFill/>
        </p:spPr>
        <p:txBody>
          <a:bodyPr wrap="square" rtlCol="0">
            <a:spAutoFit/>
          </a:bodyPr>
          <a:lstStyle/>
          <a:p>
            <a:r>
              <a:rPr lang="zh-CN" altLang="en-US" sz="1600" dirty="0"/>
              <a:t>配置化</a:t>
            </a:r>
            <a:r>
              <a:rPr lang="en-US" altLang="zh-CN" sz="1600" dirty="0"/>
              <a:t>MOM</a:t>
            </a:r>
            <a:r>
              <a:rPr lang="zh-CN" altLang="en-US" sz="1600" dirty="0"/>
              <a:t> 系统</a:t>
            </a:r>
            <a:endParaRPr lang="zh-CN" altLang="en-US" sz="1600" dirty="0"/>
          </a:p>
        </p:txBody>
      </p:sp>
      <p:sp>
        <p:nvSpPr>
          <p:cNvPr id="75" name="文本框 74"/>
          <p:cNvSpPr txBox="1"/>
          <p:nvPr/>
        </p:nvSpPr>
        <p:spPr>
          <a:xfrm>
            <a:off x="5370520" y="625416"/>
            <a:ext cx="2080653" cy="307777"/>
          </a:xfrm>
          <a:prstGeom prst="rect">
            <a:avLst/>
          </a:prstGeom>
          <a:noFill/>
        </p:spPr>
        <p:txBody>
          <a:bodyPr wrap="square" rtlCol="0">
            <a:spAutoFit/>
          </a:bodyPr>
          <a:lstStyle/>
          <a:p>
            <a:r>
              <a:rPr lang="en-US" altLang="zh-CN" sz="1400" dirty="0"/>
              <a:t>MES </a:t>
            </a:r>
            <a:r>
              <a:rPr lang="zh-CN" altLang="en-US" sz="1400" dirty="0"/>
              <a:t>制造执行系统</a:t>
            </a:r>
            <a:endParaRPr lang="zh-CN" altLang="en-US" sz="1400" dirty="0"/>
          </a:p>
        </p:txBody>
      </p:sp>
      <p:sp>
        <p:nvSpPr>
          <p:cNvPr id="76" name="文本框 75"/>
          <p:cNvSpPr txBox="1"/>
          <p:nvPr/>
        </p:nvSpPr>
        <p:spPr>
          <a:xfrm>
            <a:off x="5324257" y="1204338"/>
            <a:ext cx="2235216" cy="307777"/>
          </a:xfrm>
          <a:prstGeom prst="rect">
            <a:avLst/>
          </a:prstGeom>
          <a:noFill/>
        </p:spPr>
        <p:txBody>
          <a:bodyPr wrap="square" rtlCol="0">
            <a:spAutoFit/>
          </a:bodyPr>
          <a:lstStyle/>
          <a:p>
            <a:r>
              <a:rPr lang="en-US" altLang="zh-CN" sz="1400" dirty="0"/>
              <a:t>WMS </a:t>
            </a:r>
            <a:r>
              <a:rPr lang="zh-CN" altLang="en-US" sz="1400" dirty="0"/>
              <a:t>仓储管理系统</a:t>
            </a:r>
            <a:endParaRPr lang="zh-CN" altLang="en-US" sz="1400" dirty="0"/>
          </a:p>
        </p:txBody>
      </p:sp>
      <p:sp>
        <p:nvSpPr>
          <p:cNvPr id="77" name="文本框 76"/>
          <p:cNvSpPr txBox="1"/>
          <p:nvPr/>
        </p:nvSpPr>
        <p:spPr>
          <a:xfrm>
            <a:off x="5305159" y="1465676"/>
            <a:ext cx="2220858" cy="307777"/>
          </a:xfrm>
          <a:prstGeom prst="rect">
            <a:avLst/>
          </a:prstGeom>
          <a:noFill/>
        </p:spPr>
        <p:txBody>
          <a:bodyPr wrap="square" rtlCol="0">
            <a:spAutoFit/>
          </a:bodyPr>
          <a:lstStyle/>
          <a:p>
            <a:r>
              <a:rPr lang="en-US" altLang="zh-CN" sz="1400" dirty="0"/>
              <a:t>EAM</a:t>
            </a:r>
            <a:r>
              <a:rPr lang="zh-CN" altLang="en-US" sz="1400" dirty="0"/>
              <a:t>设备管理系统</a:t>
            </a:r>
            <a:endParaRPr lang="zh-CN" altLang="en-US" sz="1400" dirty="0"/>
          </a:p>
        </p:txBody>
      </p:sp>
      <p:sp>
        <p:nvSpPr>
          <p:cNvPr id="78" name="文本框 77"/>
          <p:cNvSpPr txBox="1"/>
          <p:nvPr/>
        </p:nvSpPr>
        <p:spPr>
          <a:xfrm>
            <a:off x="5309226" y="1759904"/>
            <a:ext cx="2279038" cy="307777"/>
          </a:xfrm>
          <a:prstGeom prst="rect">
            <a:avLst/>
          </a:prstGeom>
          <a:noFill/>
        </p:spPr>
        <p:txBody>
          <a:bodyPr wrap="square" rtlCol="0">
            <a:spAutoFit/>
          </a:bodyPr>
          <a:lstStyle/>
          <a:p>
            <a:r>
              <a:rPr lang="en-US" altLang="zh-CN" sz="1400" dirty="0"/>
              <a:t>QMS</a:t>
            </a:r>
            <a:r>
              <a:rPr lang="zh-CN" altLang="en-US" sz="1400" dirty="0"/>
              <a:t>质量管理系统</a:t>
            </a:r>
            <a:endParaRPr lang="zh-CN" altLang="en-US" sz="1400" dirty="0"/>
          </a:p>
        </p:txBody>
      </p:sp>
      <p:sp>
        <p:nvSpPr>
          <p:cNvPr id="87" name="文本框 86"/>
          <p:cNvSpPr txBox="1"/>
          <p:nvPr/>
        </p:nvSpPr>
        <p:spPr>
          <a:xfrm>
            <a:off x="5341410" y="923458"/>
            <a:ext cx="2235216" cy="307777"/>
          </a:xfrm>
          <a:prstGeom prst="rect">
            <a:avLst/>
          </a:prstGeom>
          <a:noFill/>
        </p:spPr>
        <p:txBody>
          <a:bodyPr wrap="square" rtlCol="0">
            <a:spAutoFit/>
          </a:bodyPr>
          <a:lstStyle/>
          <a:p>
            <a:r>
              <a:rPr lang="en-US" altLang="zh-CN" sz="1400" dirty="0"/>
              <a:t>APS </a:t>
            </a:r>
            <a:r>
              <a:rPr lang="zh-CN" altLang="en-US" sz="1400" dirty="0"/>
              <a:t>高级计划排程系统</a:t>
            </a:r>
            <a:endParaRPr lang="zh-CN" altLang="en-US" sz="1400" dirty="0"/>
          </a:p>
        </p:txBody>
      </p:sp>
      <p:sp>
        <p:nvSpPr>
          <p:cNvPr id="80" name="文本框 79"/>
          <p:cNvSpPr txBox="1"/>
          <p:nvPr/>
        </p:nvSpPr>
        <p:spPr>
          <a:xfrm>
            <a:off x="7565447" y="225397"/>
            <a:ext cx="1909399" cy="338554"/>
          </a:xfrm>
          <a:prstGeom prst="rect">
            <a:avLst/>
          </a:prstGeom>
          <a:noFill/>
        </p:spPr>
        <p:txBody>
          <a:bodyPr wrap="square" rtlCol="0">
            <a:spAutoFit/>
          </a:bodyPr>
          <a:lstStyle/>
          <a:p>
            <a:r>
              <a:rPr lang="zh-CN" altLang="en-US" sz="1600" dirty="0"/>
              <a:t>精益解决方案</a:t>
            </a:r>
            <a:endParaRPr lang="zh-CN" altLang="en-US" sz="1600" dirty="0"/>
          </a:p>
        </p:txBody>
      </p:sp>
      <p:sp>
        <p:nvSpPr>
          <p:cNvPr id="82" name="文本框 81"/>
          <p:cNvSpPr txBox="1"/>
          <p:nvPr/>
        </p:nvSpPr>
        <p:spPr>
          <a:xfrm>
            <a:off x="7378244" y="608975"/>
            <a:ext cx="2104572" cy="307777"/>
          </a:xfrm>
          <a:prstGeom prst="rect">
            <a:avLst/>
          </a:prstGeom>
          <a:noFill/>
        </p:spPr>
        <p:txBody>
          <a:bodyPr wrap="square" rtlCol="0">
            <a:spAutoFit/>
          </a:bodyPr>
          <a:lstStyle/>
          <a:p>
            <a:r>
              <a:rPr lang="en-US" altLang="zh-CN" sz="1400" dirty="0"/>
              <a:t>ANDON</a:t>
            </a:r>
            <a:r>
              <a:rPr lang="zh-CN" altLang="en-US" sz="1400" dirty="0"/>
              <a:t>暗灯系统</a:t>
            </a:r>
            <a:endParaRPr lang="zh-CN" altLang="en-US" sz="1400" dirty="0"/>
          </a:p>
        </p:txBody>
      </p:sp>
      <p:sp>
        <p:nvSpPr>
          <p:cNvPr id="83" name="文本框 82"/>
          <p:cNvSpPr txBox="1"/>
          <p:nvPr/>
        </p:nvSpPr>
        <p:spPr>
          <a:xfrm>
            <a:off x="7191398" y="912366"/>
            <a:ext cx="2478264" cy="307777"/>
          </a:xfrm>
          <a:prstGeom prst="rect">
            <a:avLst/>
          </a:prstGeom>
          <a:noFill/>
        </p:spPr>
        <p:txBody>
          <a:bodyPr wrap="square" rtlCol="0">
            <a:spAutoFit/>
          </a:bodyPr>
          <a:lstStyle/>
          <a:p>
            <a:r>
              <a:rPr lang="zh-CN" altLang="en-US" sz="1400" dirty="0"/>
              <a:t>合理化建议 </a:t>
            </a:r>
            <a:r>
              <a:rPr lang="en-US" altLang="zh-CN" sz="1400" dirty="0"/>
              <a:t>Suggestion </a:t>
            </a:r>
            <a:endParaRPr lang="zh-CN" altLang="en-US" sz="1400" dirty="0"/>
          </a:p>
        </p:txBody>
      </p:sp>
      <p:sp>
        <p:nvSpPr>
          <p:cNvPr id="84" name="文本框 83"/>
          <p:cNvSpPr txBox="1"/>
          <p:nvPr/>
        </p:nvSpPr>
        <p:spPr>
          <a:xfrm>
            <a:off x="7011879" y="1611411"/>
            <a:ext cx="3743932" cy="307777"/>
          </a:xfrm>
          <a:prstGeom prst="rect">
            <a:avLst/>
          </a:prstGeom>
          <a:noFill/>
        </p:spPr>
        <p:txBody>
          <a:bodyPr wrap="square" rtlCol="0">
            <a:spAutoFit/>
          </a:bodyPr>
          <a:lstStyle/>
          <a:p>
            <a:r>
              <a:rPr lang="zh-CN" altLang="en-US" sz="1400" dirty="0"/>
              <a:t>变更点管理系统 </a:t>
            </a:r>
            <a:r>
              <a:rPr lang="en-US" altLang="zh-CN" sz="1400" dirty="0"/>
              <a:t>Change Control </a:t>
            </a:r>
            <a:endParaRPr lang="zh-CN" altLang="en-US" sz="1400" dirty="0"/>
          </a:p>
        </p:txBody>
      </p:sp>
      <p:sp>
        <p:nvSpPr>
          <p:cNvPr id="85" name="文本框 84"/>
          <p:cNvSpPr txBox="1"/>
          <p:nvPr/>
        </p:nvSpPr>
        <p:spPr>
          <a:xfrm>
            <a:off x="7142053" y="1283033"/>
            <a:ext cx="2623970" cy="307777"/>
          </a:xfrm>
          <a:prstGeom prst="rect">
            <a:avLst/>
          </a:prstGeom>
          <a:noFill/>
        </p:spPr>
        <p:txBody>
          <a:bodyPr wrap="square" rtlCol="0">
            <a:spAutoFit/>
          </a:bodyPr>
          <a:lstStyle/>
          <a:p>
            <a:r>
              <a:rPr lang="zh-CN" altLang="en-US" sz="1400" dirty="0"/>
              <a:t>统计过程控制系统</a:t>
            </a:r>
            <a:r>
              <a:rPr lang="en-US" altLang="zh-CN" sz="1400" dirty="0"/>
              <a:t>SPC</a:t>
            </a:r>
            <a:endParaRPr lang="zh-CN" altLang="en-US" sz="1400" dirty="0"/>
          </a:p>
        </p:txBody>
      </p:sp>
      <p:sp>
        <p:nvSpPr>
          <p:cNvPr id="86" name="文本框 85"/>
          <p:cNvSpPr txBox="1"/>
          <p:nvPr/>
        </p:nvSpPr>
        <p:spPr>
          <a:xfrm>
            <a:off x="7142053" y="2326549"/>
            <a:ext cx="2623970" cy="307777"/>
          </a:xfrm>
          <a:prstGeom prst="rect">
            <a:avLst/>
          </a:prstGeom>
          <a:noFill/>
        </p:spPr>
        <p:txBody>
          <a:bodyPr wrap="square" rtlCol="0">
            <a:spAutoFit/>
          </a:bodyPr>
          <a:lstStyle/>
          <a:p>
            <a:r>
              <a:rPr lang="zh-CN" altLang="en-US" sz="1400" dirty="0"/>
              <a:t>现场目视化管理工具</a:t>
            </a:r>
            <a:endParaRPr lang="zh-CN" altLang="en-US" sz="1400" dirty="0"/>
          </a:p>
        </p:txBody>
      </p:sp>
      <p:sp>
        <p:nvSpPr>
          <p:cNvPr id="88" name="文本框 87"/>
          <p:cNvSpPr txBox="1"/>
          <p:nvPr/>
        </p:nvSpPr>
        <p:spPr>
          <a:xfrm>
            <a:off x="7228887" y="1983008"/>
            <a:ext cx="2623970" cy="307777"/>
          </a:xfrm>
          <a:prstGeom prst="rect">
            <a:avLst/>
          </a:prstGeom>
          <a:noFill/>
        </p:spPr>
        <p:txBody>
          <a:bodyPr wrap="square" rtlCol="0">
            <a:spAutoFit/>
          </a:bodyPr>
          <a:lstStyle/>
          <a:p>
            <a:r>
              <a:rPr lang="zh-CN" altLang="en-US" sz="1400" dirty="0"/>
              <a:t>分层审核管理系统</a:t>
            </a:r>
            <a:endParaRPr lang="zh-CN" altLang="en-US" sz="1400" dirty="0"/>
          </a:p>
        </p:txBody>
      </p:sp>
      <p:sp>
        <p:nvSpPr>
          <p:cNvPr id="93" name="文本框 92"/>
          <p:cNvSpPr txBox="1"/>
          <p:nvPr/>
        </p:nvSpPr>
        <p:spPr>
          <a:xfrm>
            <a:off x="5309226" y="2136643"/>
            <a:ext cx="2279038" cy="307777"/>
          </a:xfrm>
          <a:prstGeom prst="rect">
            <a:avLst/>
          </a:prstGeom>
          <a:noFill/>
        </p:spPr>
        <p:txBody>
          <a:bodyPr wrap="square" rtlCol="0">
            <a:spAutoFit/>
          </a:bodyPr>
          <a:lstStyle/>
          <a:p>
            <a:r>
              <a:rPr lang="zh-CN" altLang="en-US" sz="1400" dirty="0"/>
              <a:t>培训管理系统</a:t>
            </a:r>
            <a:endParaRPr lang="zh-CN" altLang="en-US" sz="1400" dirty="0"/>
          </a:p>
        </p:txBody>
      </p:sp>
      <p:sp>
        <p:nvSpPr>
          <p:cNvPr id="94" name="文本框 93"/>
          <p:cNvSpPr txBox="1"/>
          <p:nvPr/>
        </p:nvSpPr>
        <p:spPr>
          <a:xfrm>
            <a:off x="11454295" y="248521"/>
            <a:ext cx="1072666" cy="338554"/>
          </a:xfrm>
          <a:prstGeom prst="rect">
            <a:avLst/>
          </a:prstGeom>
          <a:noFill/>
        </p:spPr>
        <p:txBody>
          <a:bodyPr wrap="square" rtlCol="0">
            <a:spAutoFit/>
          </a:bodyPr>
          <a:lstStyle/>
          <a:p>
            <a:r>
              <a:rPr lang="zh-CN" altLang="en-US" sz="1600" dirty="0"/>
              <a:t>数据采集</a:t>
            </a:r>
            <a:endParaRPr lang="zh-CN" altLang="en-US" sz="1600" dirty="0"/>
          </a:p>
        </p:txBody>
      </p:sp>
      <p:sp>
        <p:nvSpPr>
          <p:cNvPr id="95" name="文本框 94"/>
          <p:cNvSpPr txBox="1"/>
          <p:nvPr/>
        </p:nvSpPr>
        <p:spPr>
          <a:xfrm>
            <a:off x="9582400" y="1915796"/>
            <a:ext cx="2287582" cy="338554"/>
          </a:xfrm>
          <a:prstGeom prst="rect">
            <a:avLst/>
          </a:prstGeom>
          <a:noFill/>
        </p:spPr>
        <p:txBody>
          <a:bodyPr wrap="square" rtlCol="0">
            <a:spAutoFit/>
          </a:bodyPr>
          <a:lstStyle/>
          <a:p>
            <a:r>
              <a:rPr lang="zh-CN" altLang="en-US" sz="1600" dirty="0"/>
              <a:t>数据孤岛解决方案</a:t>
            </a:r>
            <a:endParaRPr lang="zh-CN" altLang="en-US" sz="1600" dirty="0"/>
          </a:p>
        </p:txBody>
      </p:sp>
      <p:sp>
        <p:nvSpPr>
          <p:cNvPr id="98" name="文本框 97"/>
          <p:cNvSpPr txBox="1"/>
          <p:nvPr/>
        </p:nvSpPr>
        <p:spPr>
          <a:xfrm>
            <a:off x="7239366" y="12484115"/>
            <a:ext cx="5745113" cy="461665"/>
          </a:xfrm>
          <a:prstGeom prst="rect">
            <a:avLst/>
          </a:prstGeom>
          <a:noFill/>
        </p:spPr>
        <p:txBody>
          <a:bodyPr wrap="square" rtlCol="0">
            <a:spAutoFit/>
          </a:bodyPr>
          <a:lstStyle/>
          <a:p>
            <a:r>
              <a:rPr lang="zh-CN" altLang="en-US" sz="2400" dirty="0"/>
              <a:t>配置化</a:t>
            </a:r>
            <a:r>
              <a:rPr lang="en-US" altLang="zh-CN" sz="2400" dirty="0"/>
              <a:t>MOM </a:t>
            </a:r>
            <a:r>
              <a:rPr lang="zh-CN" altLang="en-US" sz="2400" dirty="0"/>
              <a:t>软件系统模板</a:t>
            </a:r>
            <a:endParaRPr lang="zh-CN" altLang="en-US" sz="2400" dirty="0"/>
          </a:p>
        </p:txBody>
      </p:sp>
      <p:sp>
        <p:nvSpPr>
          <p:cNvPr id="99" name="文本框 98"/>
          <p:cNvSpPr txBox="1"/>
          <p:nvPr/>
        </p:nvSpPr>
        <p:spPr>
          <a:xfrm>
            <a:off x="2880388" y="12514448"/>
            <a:ext cx="2231329" cy="461665"/>
          </a:xfrm>
          <a:prstGeom prst="rect">
            <a:avLst/>
          </a:prstGeom>
          <a:noFill/>
        </p:spPr>
        <p:txBody>
          <a:bodyPr wrap="square" rtlCol="0">
            <a:spAutoFit/>
          </a:bodyPr>
          <a:lstStyle/>
          <a:p>
            <a:r>
              <a:rPr lang="zh-CN" altLang="en-US" sz="2400" dirty="0"/>
              <a:t>低代码开发</a:t>
            </a:r>
            <a:endParaRPr lang="zh-CN" altLang="en-US" sz="2400" dirty="0"/>
          </a:p>
        </p:txBody>
      </p:sp>
      <p:sp>
        <p:nvSpPr>
          <p:cNvPr id="100" name="加号 99"/>
          <p:cNvSpPr/>
          <p:nvPr/>
        </p:nvSpPr>
        <p:spPr>
          <a:xfrm>
            <a:off x="5581254" y="12290405"/>
            <a:ext cx="1190448" cy="91095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bwMode="auto">
          <a:xfrm>
            <a:off x="0" y="1"/>
            <a:ext cx="13679488" cy="527625"/>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algn="ctr" defTabSz="914400" eaLnBrk="0" fontAlgn="base" hangingPunct="0">
              <a:spcBef>
                <a:spcPct val="0"/>
              </a:spcBef>
              <a:spcAft>
                <a:spcPct val="0"/>
              </a:spcAft>
            </a:pPr>
            <a:r>
              <a:rPr lang="en-US" altLang="zh-CN" sz="2400" b="1" dirty="0">
                <a:solidFill>
                  <a:schemeClr val="bg1"/>
                </a:solidFill>
                <a:cs typeface="+mn-ea"/>
                <a:sym typeface="+mn-lt"/>
              </a:rPr>
              <a:t>QMS </a:t>
            </a:r>
            <a:r>
              <a:rPr lang="zh-CN" altLang="en-US" sz="2400" b="1" dirty="0">
                <a:solidFill>
                  <a:schemeClr val="bg1"/>
                </a:solidFill>
                <a:cs typeface="+mn-ea"/>
                <a:sym typeface="+mn-lt"/>
              </a:rPr>
              <a:t>系统</a:t>
            </a:r>
            <a:endParaRPr lang="en-US" altLang="zh-CN" sz="2400" b="1" dirty="0">
              <a:solidFill>
                <a:schemeClr val="bg1"/>
              </a:solidFill>
              <a:cs typeface="+mn-ea"/>
              <a:sym typeface="+mn-lt"/>
            </a:endParaRPr>
          </a:p>
        </p:txBody>
      </p:sp>
      <p:sp>
        <p:nvSpPr>
          <p:cNvPr id="19" name="文本框 18"/>
          <p:cNvSpPr txBox="1"/>
          <p:nvPr/>
        </p:nvSpPr>
        <p:spPr>
          <a:xfrm>
            <a:off x="3501351" y="5249341"/>
            <a:ext cx="2978870" cy="367645"/>
          </a:xfrm>
          <a:prstGeom prst="rect">
            <a:avLst/>
          </a:prstGeom>
          <a:noFill/>
        </p:spPr>
        <p:txBody>
          <a:bodyPr wrap="square" rtlCol="0">
            <a:spAutoFit/>
          </a:bodyPr>
          <a:lstStyle>
            <a:defPPr>
              <a:defRPr lang="en-US"/>
            </a:defPPr>
            <a:lvl1pPr>
              <a:defRPr b="1"/>
            </a:lvl1pPr>
          </a:lstStyle>
          <a:p>
            <a:r>
              <a:rPr lang="en-US" altLang="zh-CN" dirty="0"/>
              <a:t>LINX QMS– </a:t>
            </a:r>
            <a:r>
              <a:rPr lang="zh-CN" altLang="en-US" dirty="0"/>
              <a:t>计量管理</a:t>
            </a:r>
            <a:endParaRPr lang="zh-CN" altLang="en-US" dirty="0"/>
          </a:p>
        </p:txBody>
      </p:sp>
      <p:grpSp>
        <p:nvGrpSpPr>
          <p:cNvPr id="2" name="组合 1"/>
          <p:cNvGrpSpPr/>
          <p:nvPr/>
        </p:nvGrpSpPr>
        <p:grpSpPr>
          <a:xfrm>
            <a:off x="3548046" y="879704"/>
            <a:ext cx="6226530" cy="3860484"/>
            <a:chOff x="155220" y="1063941"/>
            <a:chExt cx="11935179" cy="5625842"/>
          </a:xfrm>
          <a:solidFill>
            <a:srgbClr val="4472C4"/>
          </a:solidFill>
        </p:grpSpPr>
        <p:sp>
          <p:nvSpPr>
            <p:cNvPr id="21" name="等腰三角形 20"/>
            <p:cNvSpPr/>
            <p:nvPr/>
          </p:nvSpPr>
          <p:spPr>
            <a:xfrm>
              <a:off x="155220" y="1063941"/>
              <a:ext cx="11935179" cy="1349389"/>
            </a:xfrm>
            <a:prstGeom prst="triangle">
              <a:avLst>
                <a:gd name="adj" fmla="val 50161"/>
              </a:avLst>
            </a:prstGeom>
            <a:grpFill/>
            <a:ln w="12700" cap="flat" cmpd="sng" algn="ctr">
              <a:noFill/>
              <a:prstDash val="solid"/>
              <a:miter lim="800000"/>
            </a:ln>
            <a:effectLst/>
          </p:spPr>
          <p:txBody>
            <a:bodyPr rtlCol="0" anchor="t"/>
            <a:lstStyle/>
            <a:p>
              <a:pPr algn="ctr" defTabSz="914400">
                <a:lnSpc>
                  <a:spcPct val="150000"/>
                </a:lnSpc>
                <a:defRPr/>
              </a:pPr>
              <a:endParaRPr lang="zh-CN" altLang="en-US" sz="900" kern="0">
                <a:solidFill>
                  <a:schemeClr val="bg1"/>
                </a:solidFill>
                <a:latin typeface="微软雅黑" panose="020B0503020204020204" pitchFamily="34" charset="-122"/>
                <a:ea typeface="微软雅黑" panose="020B0503020204020204" pitchFamily="34" charset="-122"/>
              </a:endParaRPr>
            </a:p>
          </p:txBody>
        </p:sp>
        <p:sp>
          <p:nvSpPr>
            <p:cNvPr id="25" name="矩形: 圆顶角 24"/>
            <p:cNvSpPr/>
            <p:nvPr/>
          </p:nvSpPr>
          <p:spPr>
            <a:xfrm>
              <a:off x="160867" y="6212713"/>
              <a:ext cx="11929532" cy="477070"/>
            </a:xfrm>
            <a:prstGeom prst="round2SameRect">
              <a:avLst>
                <a:gd name="adj1" fmla="val 0"/>
                <a:gd name="adj2" fmla="val 17346"/>
              </a:avLst>
            </a:prstGeom>
            <a:grpFill/>
            <a:ln w="12700" cap="flat" cmpd="sng" algn="ctr">
              <a:noFill/>
              <a:prstDash val="solid"/>
              <a:miter lim="800000"/>
            </a:ln>
            <a:effectLst/>
          </p:spPr>
          <p:txBody>
            <a:bodyPr rtlCol="0" anchor="t"/>
            <a:lstStyle/>
            <a:p>
              <a:pPr algn="ctr" defTabSz="914400">
                <a:defRPr/>
              </a:pPr>
              <a:endParaRPr lang="zh-CN" altLang="en-US" sz="700" kern="0" dirty="0">
                <a:solidFill>
                  <a:schemeClr val="bg1"/>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750134" y="6301575"/>
              <a:ext cx="1516525" cy="304732"/>
              <a:chOff x="2888819" y="5785780"/>
              <a:chExt cx="1516525" cy="304732"/>
            </a:xfrm>
            <a:grpFill/>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8819" y="5785780"/>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0" name="矩形 29"/>
              <p:cNvSpPr/>
              <p:nvPr/>
            </p:nvSpPr>
            <p:spPr>
              <a:xfrm>
                <a:off x="3138785" y="5798974"/>
                <a:ext cx="1266559"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私有云部署 </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2968957" y="6301575"/>
              <a:ext cx="1333427" cy="304732"/>
              <a:chOff x="4717815" y="5785780"/>
              <a:chExt cx="1333427" cy="304732"/>
            </a:xfrm>
            <a:grpFill/>
          </p:grpSpPr>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815" y="5785780"/>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3" name="矩形 32"/>
              <p:cNvSpPr/>
              <p:nvPr/>
            </p:nvSpPr>
            <p:spPr>
              <a:xfrm>
                <a:off x="4956753" y="5798974"/>
                <a:ext cx="1094489"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服务集群 </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9639095" y="6301575"/>
              <a:ext cx="2134640" cy="304732"/>
              <a:chOff x="6806950" y="5785780"/>
              <a:chExt cx="2134640" cy="304732"/>
            </a:xfrm>
            <a:grpFill/>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950" y="5785780"/>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6" name="矩形 35"/>
              <p:cNvSpPr/>
              <p:nvPr/>
            </p:nvSpPr>
            <p:spPr>
              <a:xfrm>
                <a:off x="7023622" y="5798974"/>
                <a:ext cx="1917968"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全站</a:t>
                </a:r>
                <a:r>
                  <a:rPr lang="en-US" altLang="zh-CN" sz="700" dirty="0">
                    <a:solidFill>
                      <a:schemeClr val="bg1"/>
                    </a:solidFill>
                    <a:latin typeface="微软雅黑" panose="020B0503020204020204" pitchFamily="34" charset="-122"/>
                    <a:ea typeface="微软雅黑" panose="020B0503020204020204" pitchFamily="34" charset="-122"/>
                  </a:rPr>
                  <a:t>HTTPS</a:t>
                </a:r>
                <a:r>
                  <a:rPr lang="zh-CN" altLang="en-US" sz="700" dirty="0">
                    <a:solidFill>
                      <a:schemeClr val="bg1"/>
                    </a:solidFill>
                    <a:latin typeface="微软雅黑" panose="020B0503020204020204" pitchFamily="34" charset="-122"/>
                    <a:ea typeface="微软雅黑" panose="020B0503020204020204" pitchFamily="34" charset="-122"/>
                  </a:rPr>
                  <a:t>安全连接</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471433" y="6301575"/>
              <a:ext cx="1447365" cy="304732"/>
              <a:chOff x="5701203" y="5785263"/>
              <a:chExt cx="1447365" cy="304732"/>
            </a:xfrm>
            <a:grpFill/>
          </p:grpSpPr>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203" y="5785263"/>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9" name="矩形 38"/>
              <p:cNvSpPr/>
              <p:nvPr/>
            </p:nvSpPr>
            <p:spPr>
              <a:xfrm>
                <a:off x="5934245" y="5798457"/>
                <a:ext cx="1214323" cy="291538"/>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微服务架构</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398552" y="6264294"/>
              <a:ext cx="3128826" cy="337055"/>
              <a:chOff x="4437346" y="6332409"/>
              <a:chExt cx="3128826" cy="337055"/>
            </a:xfrm>
            <a:grpFill/>
          </p:grpSpPr>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236" y="6332409"/>
                <a:ext cx="325281" cy="325281"/>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42" name="矩形 41"/>
              <p:cNvSpPr/>
              <p:nvPr/>
            </p:nvSpPr>
            <p:spPr>
              <a:xfrm>
                <a:off x="6130617" y="6364243"/>
                <a:ext cx="1435555" cy="291537"/>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开放</a:t>
                </a:r>
                <a:r>
                  <a:rPr lang="en-US" altLang="zh-CN" sz="700" dirty="0">
                    <a:solidFill>
                      <a:schemeClr val="bg1"/>
                    </a:solidFill>
                    <a:latin typeface="微软雅黑" panose="020B0503020204020204" pitchFamily="34" charset="-122"/>
                    <a:ea typeface="微软雅黑" panose="020B0503020204020204" pitchFamily="34" charset="-122"/>
                  </a:rPr>
                  <a:t>PaaS</a:t>
                </a:r>
                <a:r>
                  <a:rPr lang="zh-CN" altLang="en-US" sz="700" dirty="0">
                    <a:solidFill>
                      <a:schemeClr val="bg1"/>
                    </a:solidFill>
                    <a:latin typeface="微软雅黑" panose="020B0503020204020204" pitchFamily="34" charset="-122"/>
                    <a:ea typeface="微软雅黑" panose="020B0503020204020204" pitchFamily="34" charset="-122"/>
                  </a:rPr>
                  <a:t>平台</a:t>
                </a: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4437346" y="6377927"/>
                <a:ext cx="1331084" cy="291537"/>
              </a:xfrm>
              <a:prstGeom prst="rect">
                <a:avLst/>
              </a:prstGeom>
              <a:grpFill/>
            </p:spPr>
            <p:txBody>
              <a:bodyPr wrap="none">
                <a:spAutoFit/>
              </a:bodyPr>
              <a:lstStyle/>
              <a:p>
                <a:pPr defTabSz="914400"/>
                <a:r>
                  <a:rPr lang="zh-CN" altLang="en-US" sz="700" dirty="0">
                    <a:solidFill>
                      <a:schemeClr val="bg1"/>
                    </a:solidFill>
                    <a:latin typeface="微软雅黑" panose="020B0503020204020204" pitchFamily="34" charset="-122"/>
                    <a:ea typeface="微软雅黑" panose="020B0503020204020204" pitchFamily="34" charset="-122"/>
                  </a:rPr>
                  <a:t>工业</a:t>
                </a:r>
                <a:r>
                  <a:rPr lang="en-US" altLang="zh-CN" sz="700" dirty="0">
                    <a:solidFill>
                      <a:schemeClr val="bg1"/>
                    </a:solidFill>
                    <a:latin typeface="微软雅黑" panose="020B0503020204020204" pitchFamily="34" charset="-122"/>
                    <a:ea typeface="微软雅黑" panose="020B0503020204020204" pitchFamily="34" charset="-122"/>
                  </a:rPr>
                  <a:t>IOT</a:t>
                </a:r>
                <a:r>
                  <a:rPr lang="zh-CN" altLang="en-US" sz="700" dirty="0">
                    <a:solidFill>
                      <a:schemeClr val="bg1"/>
                    </a:solidFill>
                    <a:latin typeface="微软雅黑" panose="020B0503020204020204" pitchFamily="34" charset="-122"/>
                    <a:ea typeface="微软雅黑" panose="020B0503020204020204" pitchFamily="34" charset="-122"/>
                  </a:rPr>
                  <a:t>平台</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sp>
          <p:nvSpPr>
            <p:cNvPr id="44" name="矩形: 圆顶角 43"/>
            <p:cNvSpPr/>
            <p:nvPr/>
          </p:nvSpPr>
          <p:spPr>
            <a:xfrm>
              <a:off x="159326" y="2458429"/>
              <a:ext cx="2340000" cy="2926963"/>
            </a:xfrm>
            <a:prstGeom prst="round2SameRect">
              <a:avLst>
                <a:gd name="adj1" fmla="val 6079"/>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检测与质控</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检测过程与制程质量控制</a:t>
              </a:r>
              <a:endParaRPr lang="zh-CN" altLang="en-US" sz="900" kern="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462593"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检验计划</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1432151" y="4359646"/>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制程检验</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457247" y="4359646"/>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来料检验</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462593" y="5028476"/>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过程能力</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406"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0" name="图片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857"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1" name="图片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9837"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89837"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53" name="矩形 52"/>
            <p:cNvSpPr/>
            <p:nvPr/>
          </p:nvSpPr>
          <p:spPr>
            <a:xfrm>
              <a:off x="1503023"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检验工单</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61462" y="6296129"/>
              <a:ext cx="325281" cy="325281"/>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5" name="内容占位符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9406"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56" name="矩形: 圆顶角 55"/>
            <p:cNvSpPr/>
            <p:nvPr/>
          </p:nvSpPr>
          <p:spPr>
            <a:xfrm>
              <a:off x="2551660" y="2458429"/>
              <a:ext cx="2340000" cy="2926963"/>
            </a:xfrm>
            <a:prstGeom prst="round2SameRect">
              <a:avLst>
                <a:gd name="adj1" fmla="val 6893"/>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改进与体系</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质量体系和改进管理</a:t>
              </a:r>
              <a:endParaRPr lang="zh-CN" altLang="en-US" sz="700" kern="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73087" y="5028476"/>
              <a:ext cx="1214323"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人员培训与资质</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p:nvSpPr>
          <p:spPr>
            <a:xfrm>
              <a:off x="2795994" y="3655880"/>
              <a:ext cx="968509"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问题与措施</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3895879" y="3655880"/>
              <a:ext cx="762638" cy="235473"/>
            </a:xfrm>
            <a:prstGeom prst="rect">
              <a:avLst/>
            </a:prstGeom>
            <a:grpFill/>
          </p:spPr>
          <p:txBody>
            <a:bodyPr wrap="none">
              <a:spAutoFit/>
            </a:bodyPr>
            <a:lstStyle/>
            <a:p>
              <a:pPr algn="ctr" defTabSz="444500">
                <a:lnSpc>
                  <a:spcPct val="90000"/>
                </a:lnSpc>
                <a:spcBef>
                  <a:spcPct val="0"/>
                </a:spcBef>
                <a:spcAft>
                  <a:spcPct val="35000"/>
                </a:spcAft>
              </a:pPr>
              <a:r>
                <a:rPr lang="en-US" altLang="zh-CN" sz="500" dirty="0">
                  <a:solidFill>
                    <a:schemeClr val="bg1"/>
                  </a:solidFill>
                  <a:latin typeface="微软雅黑" panose="020B0503020204020204" pitchFamily="34" charset="-122"/>
                  <a:ea typeface="微软雅黑" panose="020B0503020204020204" pitchFamily="34" charset="-122"/>
                </a:rPr>
                <a:t>8D</a:t>
              </a:r>
              <a:r>
                <a:rPr lang="zh-CN" altLang="en-US" sz="500" dirty="0">
                  <a:solidFill>
                    <a:schemeClr val="bg1"/>
                  </a:solidFill>
                  <a:latin typeface="微软雅黑" panose="020B0503020204020204" pitchFamily="34" charset="-122"/>
                  <a:ea typeface="微软雅黑" panose="020B0503020204020204" pitchFamily="34" charset="-122"/>
                </a:rPr>
                <a:t>处理</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2734540" y="4359646"/>
              <a:ext cx="1091416"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体系文件管理</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8248"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62" name="图片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15198"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63" name="图片 6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71398" y="4680416"/>
              <a:ext cx="417700" cy="4177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64" name="矩形 63"/>
            <p:cNvSpPr/>
            <p:nvPr/>
          </p:nvSpPr>
          <p:spPr>
            <a:xfrm>
              <a:off x="3928384" y="5028476"/>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证书管理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3854397" y="4359646"/>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审核管理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115198"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67" name="矩形: 圆顶角 66"/>
            <p:cNvSpPr/>
            <p:nvPr/>
          </p:nvSpPr>
          <p:spPr>
            <a:xfrm>
              <a:off x="4943994" y="2453509"/>
              <a:ext cx="2340000" cy="2931883"/>
            </a:xfrm>
            <a:prstGeom prst="round2SameRect">
              <a:avLst>
                <a:gd name="adj1" fmla="val 7300"/>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供应商质量协同</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采购方与供应商跨供应链协同</a:t>
              </a:r>
              <a:endParaRPr lang="zh-CN" altLang="en-US" sz="700" kern="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6168466" y="4359646"/>
              <a:ext cx="925799"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供应商审核</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5215441" y="3602140"/>
              <a:ext cx="1073542" cy="235473"/>
            </a:xfrm>
            <a:prstGeom prst="rect">
              <a:avLst/>
            </a:prstGeom>
            <a:grpFill/>
          </p:spPr>
          <p:txBody>
            <a:bodyPr wrap="square">
              <a:spAutoFit/>
            </a:bodyPr>
            <a:lstStyle/>
            <a:p>
              <a:pPr algn="ctr" defTabSz="444500">
                <a:lnSpc>
                  <a:spcPct val="90000"/>
                </a:lnSpc>
                <a:spcBef>
                  <a:spcPct val="0"/>
                </a:spcBef>
                <a:spcAft>
                  <a:spcPct val="35000"/>
                </a:spcAft>
              </a:pPr>
              <a:r>
                <a:rPr lang="zh-CN" altLang="zh-CN" sz="500" dirty="0">
                  <a:solidFill>
                    <a:schemeClr val="bg1"/>
                  </a:solidFill>
                  <a:latin typeface="微软雅黑" panose="020B0503020204020204" pitchFamily="34" charset="-122"/>
                  <a:ea typeface="微软雅黑" panose="020B0503020204020204" pitchFamily="34" charset="-122"/>
                </a:rPr>
                <a:t>供应商</a:t>
              </a:r>
              <a:r>
                <a:rPr lang="zh-CN" altLang="en-US" sz="500" dirty="0">
                  <a:solidFill>
                    <a:schemeClr val="bg1"/>
                  </a:solidFill>
                  <a:latin typeface="微软雅黑" panose="020B0503020204020204" pitchFamily="34" charset="-122"/>
                  <a:ea typeface="微软雅黑" panose="020B0503020204020204" pitchFamily="34" charset="-122"/>
                </a:rPr>
                <a:t>准入</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70" name="矩形 69"/>
            <p:cNvSpPr/>
            <p:nvPr/>
          </p:nvSpPr>
          <p:spPr>
            <a:xfrm>
              <a:off x="7703977" y="2142523"/>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质量追溯</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71" name="矩形 70"/>
            <p:cNvSpPr/>
            <p:nvPr/>
          </p:nvSpPr>
          <p:spPr>
            <a:xfrm>
              <a:off x="5341444" y="4359646"/>
              <a:ext cx="82153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零部件认可</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72" name="图片 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903002" y="1815611"/>
              <a:ext cx="279450" cy="27945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73" name="图片 7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90212" y="3300961"/>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74" name="图片 7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0212"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75" name="图片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69365"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76" name="矩形 75"/>
            <p:cNvSpPr/>
            <p:nvPr/>
          </p:nvSpPr>
          <p:spPr>
            <a:xfrm>
              <a:off x="6218267" y="5028476"/>
              <a:ext cx="826451"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供应商质检</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5041" y="4694172"/>
              <a:ext cx="382329"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78" name="矩形 77"/>
            <p:cNvSpPr/>
            <p:nvPr/>
          </p:nvSpPr>
          <p:spPr>
            <a:xfrm>
              <a:off x="4850270" y="1337155"/>
              <a:ext cx="2847413" cy="431326"/>
            </a:xfrm>
            <a:prstGeom prst="rect">
              <a:avLst/>
            </a:prstGeom>
            <a:noFill/>
          </p:spPr>
          <p:txBody>
            <a:bodyPr wrap="square">
              <a:spAutoFit/>
            </a:bodyPr>
            <a:lstStyle/>
            <a:p>
              <a:pPr algn="ctr" defTabSz="914400">
                <a:lnSpc>
                  <a:spcPct val="150000"/>
                </a:lnSpc>
              </a:pPr>
              <a:r>
                <a:rPr lang="zh-CN" altLang="en-US" sz="1000" b="1" dirty="0">
                  <a:solidFill>
                    <a:schemeClr val="bg1"/>
                  </a:solidFill>
                  <a:latin typeface="微软雅黑" panose="020B0503020204020204" pitchFamily="34" charset="-122"/>
                  <a:ea typeface="微软雅黑" panose="020B0503020204020204" pitchFamily="34" charset="-122"/>
                </a:rPr>
                <a:t>数据分析与可视化</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3243749" y="2142523"/>
              <a:ext cx="730813"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质量看板</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80" name="图片 7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86990" y="1766673"/>
              <a:ext cx="328388" cy="328388"/>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81" name="矩形 80"/>
            <p:cNvSpPr/>
            <p:nvPr/>
          </p:nvSpPr>
          <p:spPr>
            <a:xfrm>
              <a:off x="4800431" y="2142523"/>
              <a:ext cx="702153"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工作任务</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82" name="矩形 81"/>
            <p:cNvSpPr/>
            <p:nvPr/>
          </p:nvSpPr>
          <p:spPr>
            <a:xfrm>
              <a:off x="3903243" y="2142523"/>
              <a:ext cx="968509"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供应链看板</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83" name="图片 8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45797" y="1794039"/>
              <a:ext cx="328388" cy="3010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84" name="图片 8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04604" y="1794039"/>
              <a:ext cx="301022" cy="3010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85" name="矩形 84"/>
            <p:cNvSpPr/>
            <p:nvPr/>
          </p:nvSpPr>
          <p:spPr>
            <a:xfrm>
              <a:off x="5559949" y="2142523"/>
              <a:ext cx="599787"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报表</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86" name="图片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736045" y="1821405"/>
              <a:ext cx="273656" cy="273656"/>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87" name="矩形 86"/>
            <p:cNvSpPr/>
            <p:nvPr/>
          </p:nvSpPr>
          <p:spPr>
            <a:xfrm>
              <a:off x="6176693" y="2142523"/>
              <a:ext cx="831215"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经验知识库</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88" name="矩形 87"/>
            <p:cNvSpPr/>
            <p:nvPr/>
          </p:nvSpPr>
          <p:spPr>
            <a:xfrm>
              <a:off x="6984387" y="2127134"/>
              <a:ext cx="845600" cy="246686"/>
            </a:xfrm>
            <a:prstGeom prst="rect">
              <a:avLst/>
            </a:prstGeom>
            <a:grpFill/>
          </p:spPr>
          <p:txBody>
            <a:bodyPr wrap="none">
              <a:spAutoFit/>
            </a:bodyPr>
            <a:lstStyle/>
            <a:p>
              <a:pPr defTabSz="914400"/>
              <a:r>
                <a:rPr lang="zh-CN" altLang="en-US" sz="500" dirty="0">
                  <a:solidFill>
                    <a:schemeClr val="bg1"/>
                  </a:solidFill>
                  <a:latin typeface="微软雅黑" panose="020B0503020204020204" pitchFamily="34" charset="-122"/>
                  <a:ea typeface="微软雅黑" panose="020B0503020204020204" pitchFamily="34" charset="-122"/>
                </a:rPr>
                <a:t>智能预警</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89" name="图片 8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71561" y="1794039"/>
              <a:ext cx="301022" cy="3010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90" name="图片 8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440120" y="1794039"/>
              <a:ext cx="301022" cy="3010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91" name="矩形: 圆顶角 90"/>
            <p:cNvSpPr/>
            <p:nvPr/>
          </p:nvSpPr>
          <p:spPr>
            <a:xfrm>
              <a:off x="158298" y="5425128"/>
              <a:ext cx="11932101" cy="748910"/>
            </a:xfrm>
            <a:prstGeom prst="round2SameRect">
              <a:avLst>
                <a:gd name="adj1" fmla="val 6079"/>
                <a:gd name="adj2" fmla="val 0"/>
              </a:avLst>
            </a:prstGeom>
            <a:grpFill/>
            <a:ln w="12700" cap="flat" cmpd="sng" algn="ctr">
              <a:noFill/>
              <a:prstDash val="solid"/>
              <a:miter lim="800000"/>
            </a:ln>
            <a:effectLst/>
          </p:spPr>
          <p:txBody>
            <a:bodyPr rtlCol="0" anchor="t"/>
            <a:lstStyle/>
            <a:p>
              <a:pPr algn="ctr" defTabSz="914400">
                <a:defRPr/>
              </a:pPr>
              <a:r>
                <a:rPr lang="zh-CN" altLang="en-US" sz="1000" b="1" kern="0" dirty="0">
                  <a:solidFill>
                    <a:schemeClr val="bg1"/>
                  </a:solidFill>
                  <a:latin typeface="微软雅黑" panose="020B0503020204020204" pitchFamily="34" charset="-122"/>
                  <a:ea typeface="微软雅黑" panose="020B0503020204020204" pitchFamily="34" charset="-122"/>
                </a:rPr>
                <a:t>基础模块</a:t>
              </a:r>
              <a:endParaRPr lang="en-US" altLang="zh-CN" sz="1000" b="1" kern="0" dirty="0">
                <a:solidFill>
                  <a:schemeClr val="bg1"/>
                </a:solidFill>
                <a:latin typeface="微软雅黑" panose="020B0503020204020204" pitchFamily="34" charset="-122"/>
                <a:ea typeface="微软雅黑" panose="020B0503020204020204" pitchFamily="34" charset="-122"/>
              </a:endParaRPr>
            </a:p>
          </p:txBody>
        </p:sp>
        <p:sp>
          <p:nvSpPr>
            <p:cNvPr id="92" name="矩形 91"/>
            <p:cNvSpPr/>
            <p:nvPr/>
          </p:nvSpPr>
          <p:spPr>
            <a:xfrm>
              <a:off x="474446" y="5794792"/>
              <a:ext cx="1000357"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组织管理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93" name="矩形 92"/>
            <p:cNvSpPr/>
            <p:nvPr/>
          </p:nvSpPr>
          <p:spPr>
            <a:xfrm>
              <a:off x="6096417" y="3602141"/>
              <a:ext cx="1073542"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供应商评分</a:t>
              </a:r>
              <a:endParaRPr lang="en-US" altLang="zh-CN" sz="500" dirty="0">
                <a:solidFill>
                  <a:schemeClr val="bg1"/>
                </a:solidFill>
                <a:latin typeface="微软雅黑" panose="020B0503020204020204" pitchFamily="34" charset="-122"/>
                <a:ea typeface="微软雅黑" panose="020B0503020204020204" pitchFamily="34" charset="-122"/>
              </a:endParaRPr>
            </a:p>
          </p:txBody>
        </p:sp>
        <p:sp>
          <p:nvSpPr>
            <p:cNvPr id="94" name="矩形 93"/>
            <p:cNvSpPr/>
            <p:nvPr/>
          </p:nvSpPr>
          <p:spPr>
            <a:xfrm>
              <a:off x="8363816" y="2142523"/>
              <a:ext cx="831215"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知识助手</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95" name="图片 9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flipH="1">
              <a:off x="8612869" y="1788135"/>
              <a:ext cx="345292" cy="306926"/>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96" name="矩形 95"/>
            <p:cNvSpPr/>
            <p:nvPr/>
          </p:nvSpPr>
          <p:spPr>
            <a:xfrm>
              <a:off x="3073247"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编码配置</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97" name="矩形 96"/>
            <p:cNvSpPr/>
            <p:nvPr/>
          </p:nvSpPr>
          <p:spPr>
            <a:xfrm>
              <a:off x="11050902"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日志管理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98" name="矩形 97"/>
            <p:cNvSpPr/>
            <p:nvPr/>
          </p:nvSpPr>
          <p:spPr>
            <a:xfrm>
              <a:off x="9919286"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预警配置</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99" name="矩形 98"/>
            <p:cNvSpPr/>
            <p:nvPr/>
          </p:nvSpPr>
          <p:spPr>
            <a:xfrm>
              <a:off x="8842141"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物料清单</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00" name="矩形 99"/>
            <p:cNvSpPr/>
            <p:nvPr/>
          </p:nvSpPr>
          <p:spPr>
            <a:xfrm>
              <a:off x="7711587"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通知管理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01" name="矩形 100"/>
            <p:cNvSpPr/>
            <p:nvPr/>
          </p:nvSpPr>
          <p:spPr>
            <a:xfrm>
              <a:off x="6564701"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审批配置</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02" name="矩形 101"/>
            <p:cNvSpPr/>
            <p:nvPr/>
          </p:nvSpPr>
          <p:spPr>
            <a:xfrm>
              <a:off x="5383951" y="5794792"/>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表单设计</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p:nvSpPr>
          <p:spPr>
            <a:xfrm>
              <a:off x="1773844" y="5794792"/>
              <a:ext cx="1000357"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权限管理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04" name="图片 10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0710" y="5776709"/>
              <a:ext cx="266999" cy="266999"/>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5" name="图片 10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99599" y="5795960"/>
              <a:ext cx="347512" cy="228497"/>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6" name="图片 10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898998" y="5766208"/>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7" name="图片 10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18133" y="5794792"/>
              <a:ext cx="230832" cy="23083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8" name="图片 10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150565" y="5766208"/>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9" name="图片 10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41494" y="5788237"/>
              <a:ext cx="243943" cy="243943"/>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10" name="图片 10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503731" y="5766208"/>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11" name="图片 110"/>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647050" y="5766208"/>
              <a:ext cx="288000" cy="288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12" name="图片 11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9804697" y="5789488"/>
              <a:ext cx="222312" cy="24144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13" name="矩形 112"/>
            <p:cNvSpPr/>
            <p:nvPr/>
          </p:nvSpPr>
          <p:spPr>
            <a:xfrm>
              <a:off x="1306129" y="5028476"/>
              <a:ext cx="1091416"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不合格品处理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14" name="图片 1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9837"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15" name="矩形 114"/>
            <p:cNvSpPr/>
            <p:nvPr/>
          </p:nvSpPr>
          <p:spPr>
            <a:xfrm>
              <a:off x="4169057" y="5794792"/>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文档管理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16" name="图片 11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975673" y="5748208"/>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17" name="矩形 116"/>
            <p:cNvSpPr/>
            <p:nvPr/>
          </p:nvSpPr>
          <p:spPr>
            <a:xfrm>
              <a:off x="5206532" y="5028476"/>
              <a:ext cx="1082338"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供应商变更管理</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118" name="图片 11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605632" y="4725011"/>
              <a:ext cx="293161" cy="293161"/>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19" name="图片 118"/>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480995" y="3324247"/>
              <a:ext cx="322485" cy="317648"/>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20" name="矩形: 圆顶角 119"/>
            <p:cNvSpPr/>
            <p:nvPr/>
          </p:nvSpPr>
          <p:spPr>
            <a:xfrm>
              <a:off x="9728660" y="2444802"/>
              <a:ext cx="2340000" cy="2931883"/>
            </a:xfrm>
            <a:prstGeom prst="round2SameRect">
              <a:avLst>
                <a:gd name="adj1" fmla="val 6893"/>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计量管理</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量仪量具管理</a:t>
              </a:r>
              <a:endParaRPr lang="zh-CN" altLang="en-US" sz="700" kern="0" dirty="0">
                <a:solidFill>
                  <a:schemeClr val="bg1"/>
                </a:solidFill>
                <a:latin typeface="微软雅黑" panose="020B0503020204020204" pitchFamily="34" charset="-122"/>
                <a:ea typeface="微软雅黑" panose="020B0503020204020204" pitchFamily="34" charset="-122"/>
              </a:endParaRPr>
            </a:p>
          </p:txBody>
        </p:sp>
        <p:sp>
          <p:nvSpPr>
            <p:cNvPr id="121" name="矩形: 圆顶角 120"/>
            <p:cNvSpPr/>
            <p:nvPr/>
          </p:nvSpPr>
          <p:spPr>
            <a:xfrm>
              <a:off x="7336328" y="2449722"/>
              <a:ext cx="2340000" cy="2926963"/>
            </a:xfrm>
            <a:prstGeom prst="round2SameRect">
              <a:avLst>
                <a:gd name="adj1" fmla="val 6079"/>
                <a:gd name="adj2" fmla="val 0"/>
              </a:avLst>
            </a:prstGeom>
            <a:grpFill/>
            <a:ln w="12700" cap="flat" cmpd="sng" algn="ctr">
              <a:noFill/>
              <a:prstDash val="solid"/>
              <a:miter lim="800000"/>
            </a:ln>
            <a:effectLst/>
          </p:spPr>
          <p:txBody>
            <a:bodyPr rtlCol="0" anchor="t"/>
            <a:lstStyle/>
            <a:p>
              <a:pPr algn="ctr" defTabSz="914400">
                <a:lnSpc>
                  <a:spcPct val="150000"/>
                </a:lnSpc>
                <a:defRPr/>
              </a:pPr>
              <a:r>
                <a:rPr lang="zh-CN" altLang="en-US" sz="1000" b="1" kern="0" dirty="0">
                  <a:solidFill>
                    <a:schemeClr val="bg1"/>
                  </a:solidFill>
                  <a:latin typeface="微软雅黑" panose="020B0503020204020204" pitchFamily="34" charset="-122"/>
                  <a:ea typeface="微软雅黑" panose="020B0503020204020204" pitchFamily="34" charset="-122"/>
                </a:rPr>
                <a:t>售后质量</a:t>
              </a:r>
              <a:endParaRPr lang="en-US" altLang="zh-CN" sz="1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50000"/>
                </a:lnSpc>
                <a:defRPr/>
              </a:pPr>
              <a:r>
                <a:rPr lang="zh-CN" altLang="en-US" sz="700" kern="0" dirty="0">
                  <a:solidFill>
                    <a:schemeClr val="bg1"/>
                  </a:solidFill>
                  <a:latin typeface="微软雅黑" panose="020B0503020204020204" pitchFamily="34" charset="-122"/>
                  <a:ea typeface="微软雅黑" panose="020B0503020204020204" pitchFamily="34" charset="-122"/>
                </a:rPr>
                <a:t>客户抱怨及售后维护</a:t>
              </a:r>
              <a:endParaRPr lang="zh-CN" altLang="en-US" sz="700" kern="0" dirty="0">
                <a:solidFill>
                  <a:schemeClr val="bg1"/>
                </a:solidFill>
                <a:latin typeface="微软雅黑" panose="020B0503020204020204" pitchFamily="34" charset="-122"/>
                <a:ea typeface="微软雅黑" panose="020B0503020204020204" pitchFamily="34" charset="-122"/>
              </a:endParaRPr>
            </a:p>
          </p:txBody>
        </p:sp>
        <p:sp>
          <p:nvSpPr>
            <p:cNvPr id="122" name="矩形 121"/>
            <p:cNvSpPr/>
            <p:nvPr/>
          </p:nvSpPr>
          <p:spPr>
            <a:xfrm>
              <a:off x="7768559"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客户抱怨</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23" name="矩形 122"/>
            <p:cNvSpPr/>
            <p:nvPr/>
          </p:nvSpPr>
          <p:spPr>
            <a:xfrm>
              <a:off x="10095517" y="3655880"/>
              <a:ext cx="697627"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校准计划</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24" name="矩形 123"/>
            <p:cNvSpPr/>
            <p:nvPr/>
          </p:nvSpPr>
          <p:spPr>
            <a:xfrm>
              <a:off x="9940262" y="5028476"/>
              <a:ext cx="958341"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日常动态</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25" name="图片 1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5372" y="3317895"/>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26" name="图片 1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95596" y="4048973"/>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27" name="矩形 126"/>
            <p:cNvSpPr/>
            <p:nvPr/>
          </p:nvSpPr>
          <p:spPr>
            <a:xfrm>
              <a:off x="8488078" y="3655880"/>
              <a:ext cx="953800" cy="336389"/>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不合格处置</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28" name="内容占位符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65241"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29" name="矩形 128"/>
            <p:cNvSpPr/>
            <p:nvPr/>
          </p:nvSpPr>
          <p:spPr>
            <a:xfrm>
              <a:off x="10916887" y="3655880"/>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计量台账</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30" name="矩形 129"/>
            <p:cNvSpPr/>
            <p:nvPr/>
          </p:nvSpPr>
          <p:spPr>
            <a:xfrm>
              <a:off x="7704439" y="5013087"/>
              <a:ext cx="968509" cy="246686"/>
            </a:xfrm>
            <a:prstGeom prst="rect">
              <a:avLst/>
            </a:prstGeom>
            <a:grpFill/>
          </p:spPr>
          <p:txBody>
            <a:bodyPr wrap="none">
              <a:spAutoFit/>
            </a:bodyPr>
            <a:lstStyle/>
            <a:p>
              <a:pPr defTabSz="914400"/>
              <a:r>
                <a:rPr lang="zh-CN" altLang="en-US" sz="500" dirty="0">
                  <a:solidFill>
                    <a:schemeClr val="bg1"/>
                  </a:solidFill>
                  <a:latin typeface="微软雅黑" panose="020B0503020204020204" pitchFamily="34" charset="-122"/>
                  <a:ea typeface="微软雅黑" panose="020B0503020204020204" pitchFamily="34" charset="-122"/>
                </a:rPr>
                <a:t>项目及任务</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31" name="矩形 130"/>
            <p:cNvSpPr/>
            <p:nvPr/>
          </p:nvSpPr>
          <p:spPr>
            <a:xfrm>
              <a:off x="10011311" y="4359646"/>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量具借还</a:t>
              </a:r>
              <a:endParaRPr lang="en-US" altLang="zh-CN" sz="500" dirty="0">
                <a:solidFill>
                  <a:schemeClr val="bg1"/>
                </a:solidFill>
                <a:latin typeface="微软雅黑" panose="020B0503020204020204" pitchFamily="34" charset="-122"/>
                <a:ea typeface="微软雅黑" panose="020B0503020204020204" pitchFamily="34" charset="-122"/>
              </a:endParaRPr>
            </a:p>
          </p:txBody>
        </p:sp>
        <p:pic>
          <p:nvPicPr>
            <p:cNvPr id="132" name="图片 13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972984" y="4695528"/>
              <a:ext cx="322644" cy="32264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33" name="矩形 132"/>
            <p:cNvSpPr/>
            <p:nvPr/>
          </p:nvSpPr>
          <p:spPr>
            <a:xfrm>
              <a:off x="7697684" y="4359646"/>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a:solidFill>
                    <a:schemeClr val="bg1"/>
                  </a:solidFill>
                  <a:latin typeface="微软雅黑" panose="020B0503020204020204" pitchFamily="34" charset="-122"/>
                  <a:ea typeface="微软雅黑" panose="020B0503020204020204" pitchFamily="34" charset="-122"/>
                </a:rPr>
                <a:t>客户清单</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34" name="矩形 133"/>
            <p:cNvSpPr/>
            <p:nvPr/>
          </p:nvSpPr>
          <p:spPr>
            <a:xfrm>
              <a:off x="10848073" y="5028476"/>
              <a:ext cx="958341"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计量看板</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35" name="图片 13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1169098" y="4056687"/>
              <a:ext cx="316286" cy="316286"/>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36" name="矩形 135"/>
            <p:cNvSpPr/>
            <p:nvPr/>
          </p:nvSpPr>
          <p:spPr>
            <a:xfrm>
              <a:off x="10904439" y="4359646"/>
              <a:ext cx="845600" cy="235473"/>
            </a:xfrm>
            <a:prstGeom prst="rect">
              <a:avLst/>
            </a:prstGeom>
            <a:grpFill/>
          </p:spPr>
          <p:txBody>
            <a:bodyPr wrap="non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量具转移</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37" name="图片 13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238513" y="3975911"/>
              <a:ext cx="397062" cy="39706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38" name="矩形 137"/>
            <p:cNvSpPr/>
            <p:nvPr/>
          </p:nvSpPr>
          <p:spPr>
            <a:xfrm>
              <a:off x="8608782" y="4359646"/>
              <a:ext cx="697627" cy="336389"/>
            </a:xfrm>
            <a:prstGeom prst="rect">
              <a:avLst/>
            </a:prstGeom>
            <a:grpFill/>
          </p:spPr>
          <p:txBody>
            <a:bodyPr wrap="square">
              <a:spAutoFit/>
            </a:bodyPr>
            <a:lstStyle/>
            <a:p>
              <a:pPr algn="ctr" defTabSz="444500">
                <a:lnSpc>
                  <a:spcPct val="90000"/>
                </a:lnSpc>
                <a:spcBef>
                  <a:spcPct val="0"/>
                </a:spcBef>
                <a:spcAft>
                  <a:spcPct val="35000"/>
                </a:spcAft>
              </a:pPr>
              <a:r>
                <a:rPr lang="en-US" altLang="zh-CN" sz="500" dirty="0">
                  <a:solidFill>
                    <a:schemeClr val="bg1"/>
                  </a:solidFill>
                  <a:latin typeface="微软雅黑" panose="020B0503020204020204" pitchFamily="34" charset="-122"/>
                  <a:ea typeface="微软雅黑" panose="020B0503020204020204" pitchFamily="34" charset="-122"/>
                </a:rPr>
                <a:t>8D</a:t>
              </a:r>
              <a:r>
                <a:rPr lang="zh-CN" altLang="en-US" sz="500" dirty="0">
                  <a:solidFill>
                    <a:schemeClr val="bg1"/>
                  </a:solidFill>
                  <a:latin typeface="微软雅黑" panose="020B0503020204020204" pitchFamily="34" charset="-122"/>
                  <a:ea typeface="微软雅黑" panose="020B0503020204020204" pitchFamily="34" charset="-122"/>
                </a:rPr>
                <a:t>处理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39" name="图片 13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957980" y="4054188"/>
              <a:ext cx="318785" cy="31878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0" name="图片 13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0301500"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1" name="图片 140"/>
            <p:cNvPicPr>
              <a:picLocks noChangeAspect="1"/>
            </p:cNvPicPr>
            <p:nvPr/>
          </p:nvPicPr>
          <p:blipFill rotWithShape="1">
            <a:blip r:embed="rId44" cstate="print">
              <a:extLst>
                <a:ext uri="{28A0092B-C50C-407E-A947-70E740481C1C}">
                  <a14:useLocalDpi xmlns:a14="http://schemas.microsoft.com/office/drawing/2010/main" val="0"/>
                </a:ext>
              </a:extLst>
            </a:blip>
            <a:srcRect b="16347"/>
            <a:stretch>
              <a:fillRect/>
            </a:stretch>
          </p:blipFill>
          <p:spPr>
            <a:xfrm>
              <a:off x="8774902" y="3335776"/>
              <a:ext cx="365388" cy="305657"/>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2" name="图片 14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312871" y="3339766"/>
              <a:ext cx="302129" cy="302129"/>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3" name="图片 1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15198" y="4694172"/>
              <a:ext cx="324000" cy="3240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4" name="图片 14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178365" y="3319251"/>
              <a:ext cx="322644" cy="32264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145" name="矩形 144"/>
            <p:cNvSpPr/>
            <p:nvPr/>
          </p:nvSpPr>
          <p:spPr>
            <a:xfrm>
              <a:off x="8561303" y="5028476"/>
              <a:ext cx="839375" cy="235473"/>
            </a:xfrm>
            <a:prstGeom prst="rect">
              <a:avLst/>
            </a:prstGeom>
            <a:grpFill/>
          </p:spPr>
          <p:txBody>
            <a:bodyPr wrap="square">
              <a:spAutoFit/>
            </a:bodyPr>
            <a:lstStyle/>
            <a:p>
              <a:pPr algn="ctr" defTabSz="444500">
                <a:lnSpc>
                  <a:spcPct val="90000"/>
                </a:lnSpc>
                <a:spcBef>
                  <a:spcPct val="0"/>
                </a:spcBef>
                <a:spcAft>
                  <a:spcPct val="35000"/>
                </a:spcAft>
              </a:pPr>
              <a:r>
                <a:rPr lang="zh-CN" altLang="en-US" sz="500" dirty="0">
                  <a:solidFill>
                    <a:schemeClr val="bg1"/>
                  </a:solidFill>
                  <a:latin typeface="微软雅黑" panose="020B0503020204020204" pitchFamily="34" charset="-122"/>
                  <a:ea typeface="微软雅黑" panose="020B0503020204020204" pitchFamily="34" charset="-122"/>
                </a:rPr>
                <a:t>产品管理</a:t>
              </a:r>
              <a:endParaRPr lang="zh-CN" altLang="en-US" sz="500" dirty="0">
                <a:solidFill>
                  <a:schemeClr val="bg1"/>
                </a:solidFill>
                <a:latin typeface="微软雅黑" panose="020B0503020204020204" pitchFamily="34" charset="-122"/>
                <a:ea typeface="微软雅黑" panose="020B0503020204020204" pitchFamily="34" charset="-122"/>
              </a:endParaRPr>
            </a:p>
          </p:txBody>
        </p:sp>
        <p:pic>
          <p:nvPicPr>
            <p:cNvPr id="146" name="图片 14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778667" y="4621110"/>
              <a:ext cx="397062" cy="39706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47" name="图片 146"/>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065076" y="4008052"/>
              <a:ext cx="418622" cy="418622"/>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grpSp>
      <p:sp>
        <p:nvSpPr>
          <p:cNvPr id="148" name="内容占位符 2"/>
          <p:cNvSpPr txBox="1"/>
          <p:nvPr/>
        </p:nvSpPr>
        <p:spPr>
          <a:xfrm>
            <a:off x="137160" y="5713630"/>
            <a:ext cx="6263893" cy="2132462"/>
          </a:xfrm>
          <a:prstGeom prst="rect">
            <a:avLst/>
          </a:prstGeom>
        </p:spPr>
        <p:txBody>
          <a:bodyPr vert="horz" lIns="91440" tIns="45720" rIns="91440" bIns="45720" rtlCol="0">
            <a:noAutofit/>
          </a:bodyPr>
          <a:lstStyle>
            <a:lvl1pPr marL="228600" indent="-228600">
              <a:lnSpc>
                <a:spcPct val="150000"/>
              </a:lnSpc>
              <a:spcBef>
                <a:spcPts val="1000"/>
              </a:spcBef>
              <a:buClr>
                <a:schemeClr val="bg1"/>
              </a:buClr>
              <a:buFont typeface="微软雅黑" panose="020B0503020204020204" pitchFamily="34" charset="-122"/>
              <a:buChar char="◦"/>
              <a:defRPr sz="1600">
                <a:solidFill>
                  <a:schemeClr val="bg1"/>
                </a:solidFill>
                <a:latin typeface="微软雅黑" panose="020B0503020204020204" pitchFamily="34" charset="-122"/>
                <a:ea typeface="微软雅黑" panose="020B0503020204020204" pitchFamily="34" charset="-122"/>
              </a:defRPr>
            </a:lvl1pPr>
            <a:lvl2pPr marL="685800" indent="-228600">
              <a:lnSpc>
                <a:spcPct val="100000"/>
              </a:lnSpc>
              <a:spcBef>
                <a:spcPts val="500"/>
              </a:spcBef>
              <a:buFont typeface="Arial" panose="020B0604020202020204" pitchFamily="34" charset="0"/>
              <a:buChar char="•"/>
              <a:defRPr sz="2000">
                <a:solidFill>
                  <a:schemeClr val="bg1"/>
                </a:solidFill>
              </a:defRPr>
            </a:lvl2pPr>
            <a:lvl3pPr marL="1143000" indent="-228600">
              <a:lnSpc>
                <a:spcPct val="100000"/>
              </a:lnSpc>
              <a:spcBef>
                <a:spcPts val="500"/>
              </a:spcBef>
              <a:buFont typeface="Arial" panose="020B0604020202020204" pitchFamily="34" charset="0"/>
              <a:buChar char="•"/>
              <a:defRPr>
                <a:solidFill>
                  <a:schemeClr val="bg1"/>
                </a:solidFill>
              </a:defRPr>
            </a:lvl3pPr>
            <a:lvl4pPr marL="1600200" indent="-228600">
              <a:lnSpc>
                <a:spcPct val="100000"/>
              </a:lnSpc>
              <a:spcBef>
                <a:spcPts val="500"/>
              </a:spcBef>
              <a:buFont typeface="Arial" panose="020B0604020202020204" pitchFamily="34" charset="0"/>
              <a:buChar char="•"/>
              <a:defRPr sz="1600">
                <a:solidFill>
                  <a:schemeClr val="bg1"/>
                </a:solidFill>
              </a:defRPr>
            </a:lvl4pPr>
            <a:lvl5pPr marL="2057400" indent="-228600">
              <a:lnSpc>
                <a:spcPct val="100000"/>
              </a:lnSpc>
              <a:spcBef>
                <a:spcPts val="500"/>
              </a:spcBef>
              <a:buFont typeface="Arial" panose="020B0604020202020204" pitchFamily="34" charset="0"/>
              <a:buChar char="•"/>
              <a:defRPr sz="16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800" dirty="0">
                <a:solidFill>
                  <a:schemeClr val="tx1"/>
                </a:solidFill>
              </a:rPr>
              <a:t>确保量具的</a:t>
            </a:r>
            <a:r>
              <a:rPr lang="zh-CN" altLang="en-US" sz="900" dirty="0">
                <a:solidFill>
                  <a:schemeClr val="tx1"/>
                </a:solidFill>
              </a:rPr>
              <a:t>及时校验</a:t>
            </a:r>
            <a:r>
              <a:rPr lang="zh-CN" altLang="en-US" sz="800" dirty="0">
                <a:solidFill>
                  <a:schemeClr val="tx1"/>
                </a:solidFill>
              </a:rPr>
              <a:t>和</a:t>
            </a:r>
            <a:r>
              <a:rPr lang="zh-CN" altLang="en-US" sz="900" dirty="0">
                <a:solidFill>
                  <a:schemeClr val="tx1"/>
                </a:solidFill>
              </a:rPr>
              <a:t>合规使用</a:t>
            </a:r>
            <a:r>
              <a:rPr lang="zh-CN" altLang="en-US" sz="800" dirty="0">
                <a:solidFill>
                  <a:schemeClr val="tx1"/>
                </a:solidFill>
              </a:rPr>
              <a:t>，保障质量检测的有效性和准确，降低质量损失</a:t>
            </a:r>
            <a:endParaRPr lang="en-US" altLang="zh-CN" sz="800" dirty="0">
              <a:solidFill>
                <a:schemeClr val="tx1"/>
              </a:solidFill>
            </a:endParaRPr>
          </a:p>
          <a:p>
            <a:r>
              <a:rPr lang="zh-CN" altLang="en-US" sz="900" dirty="0">
                <a:solidFill>
                  <a:schemeClr val="tx1"/>
                </a:solidFill>
              </a:rPr>
              <a:t>实时跟踪</a:t>
            </a:r>
            <a:r>
              <a:rPr lang="zh-CN" altLang="en-US" sz="800" dirty="0">
                <a:solidFill>
                  <a:schemeClr val="tx1"/>
                </a:solidFill>
              </a:rPr>
              <a:t>量具的使用和流转，降低量具的意外</a:t>
            </a:r>
            <a:r>
              <a:rPr lang="zh-CN" altLang="en-US" sz="900" dirty="0">
                <a:solidFill>
                  <a:schemeClr val="tx1"/>
                </a:solidFill>
              </a:rPr>
              <a:t>遗失</a:t>
            </a:r>
            <a:r>
              <a:rPr lang="zh-CN" altLang="en-US" sz="800" dirty="0">
                <a:solidFill>
                  <a:schemeClr val="tx1"/>
                </a:solidFill>
              </a:rPr>
              <a:t>和不必要的</a:t>
            </a:r>
            <a:r>
              <a:rPr lang="zh-CN" altLang="en-US" sz="900" dirty="0">
                <a:solidFill>
                  <a:schemeClr val="tx1"/>
                </a:solidFill>
              </a:rPr>
              <a:t>损坏</a:t>
            </a:r>
            <a:endParaRPr lang="en-US" altLang="zh-CN" sz="900" dirty="0">
              <a:solidFill>
                <a:schemeClr val="tx1"/>
              </a:solidFill>
            </a:endParaRPr>
          </a:p>
          <a:p>
            <a:r>
              <a:rPr lang="zh-CN" altLang="en-US" sz="800" dirty="0">
                <a:solidFill>
                  <a:schemeClr val="tx1"/>
                </a:solidFill>
              </a:rPr>
              <a:t>微信小程序，全面支持量具的台账管理，借入借出等功能，方便、快捷；支持</a:t>
            </a:r>
            <a:r>
              <a:rPr lang="zh-CN" altLang="en-US" sz="900" dirty="0">
                <a:solidFill>
                  <a:schemeClr val="tx1"/>
                </a:solidFill>
              </a:rPr>
              <a:t>二维码</a:t>
            </a:r>
            <a:r>
              <a:rPr lang="zh-CN" altLang="en-US" sz="800" dirty="0">
                <a:solidFill>
                  <a:schemeClr val="tx1"/>
                </a:solidFill>
              </a:rPr>
              <a:t>，使用快捷简单</a:t>
            </a:r>
            <a:endParaRPr lang="en-US" altLang="zh-CN" sz="800" dirty="0">
              <a:solidFill>
                <a:schemeClr val="tx1"/>
              </a:solidFill>
            </a:endParaRPr>
          </a:p>
          <a:p>
            <a:r>
              <a:rPr lang="zh-CN" altLang="en-US" sz="800" dirty="0">
                <a:solidFill>
                  <a:schemeClr val="tx1"/>
                </a:solidFill>
              </a:rPr>
              <a:t>辅助合理安排量具的校准计划，提高量具的</a:t>
            </a:r>
            <a:r>
              <a:rPr lang="zh-CN" altLang="en-US" sz="900" dirty="0">
                <a:solidFill>
                  <a:schemeClr val="tx1"/>
                </a:solidFill>
              </a:rPr>
              <a:t>使用效率</a:t>
            </a:r>
            <a:r>
              <a:rPr lang="zh-CN" altLang="en-US" sz="800" dirty="0">
                <a:solidFill>
                  <a:schemeClr val="tx1"/>
                </a:solidFill>
              </a:rPr>
              <a:t>，减少不必要的重复购买；避免影响生产和工作需要</a:t>
            </a:r>
            <a:endParaRPr lang="en-US" altLang="zh-CN" sz="800" dirty="0">
              <a:solidFill>
                <a:schemeClr val="tx1"/>
              </a:solidFill>
            </a:endParaRPr>
          </a:p>
        </p:txBody>
      </p:sp>
      <p:grpSp>
        <p:nvGrpSpPr>
          <p:cNvPr id="149" name="组合 148"/>
          <p:cNvGrpSpPr/>
          <p:nvPr/>
        </p:nvGrpSpPr>
        <p:grpSpPr>
          <a:xfrm>
            <a:off x="8587252" y="6173303"/>
            <a:ext cx="1034173" cy="1522268"/>
            <a:chOff x="7031142" y="3464996"/>
            <a:chExt cx="1936167" cy="2885534"/>
          </a:xfrm>
        </p:grpSpPr>
        <p:pic>
          <p:nvPicPr>
            <p:cNvPr id="150" name="图片 149"/>
            <p:cNvPicPr>
              <a:picLocks noChangeAspect="1"/>
            </p:cNvPicPr>
            <p:nvPr/>
          </p:nvPicPr>
          <p:blipFill rotWithShape="1">
            <a:blip r:embed="rId46" cstate="print">
              <a:extLst>
                <a:ext uri="{28A0092B-C50C-407E-A947-70E740481C1C}">
                  <a14:useLocalDpi xmlns:a14="http://schemas.microsoft.com/office/drawing/2010/main" val="0"/>
                </a:ext>
              </a:extLst>
            </a:blip>
            <a:srcRect t="4164" b="19895"/>
            <a:stretch>
              <a:fillRect/>
            </a:stretch>
          </p:blipFill>
          <p:spPr>
            <a:xfrm>
              <a:off x="7184596" y="3571593"/>
              <a:ext cx="1629257" cy="2688517"/>
            </a:xfrm>
            <a:prstGeom prst="rect">
              <a:avLst/>
            </a:prstGeom>
          </p:spPr>
        </p:pic>
        <p:pic>
          <p:nvPicPr>
            <p:cNvPr id="151" name="图片 15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031142" y="3464996"/>
              <a:ext cx="1936167" cy="2885534"/>
            </a:xfrm>
            <a:prstGeom prst="rect">
              <a:avLst/>
            </a:prstGeom>
          </p:spPr>
        </p:pic>
      </p:grpSp>
      <p:grpSp>
        <p:nvGrpSpPr>
          <p:cNvPr id="152" name="组合 151"/>
          <p:cNvGrpSpPr/>
          <p:nvPr/>
        </p:nvGrpSpPr>
        <p:grpSpPr>
          <a:xfrm>
            <a:off x="10083085" y="5653340"/>
            <a:ext cx="2994708" cy="2667700"/>
            <a:chOff x="8993205" y="3839449"/>
            <a:chExt cx="2749746" cy="2133929"/>
          </a:xfrm>
        </p:grpSpPr>
        <p:pic>
          <p:nvPicPr>
            <p:cNvPr id="153" name="图片 15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8993205" y="3839449"/>
              <a:ext cx="2749746" cy="2133929"/>
            </a:xfrm>
            <a:prstGeom prst="rect">
              <a:avLst/>
            </a:prstGeom>
          </p:spPr>
        </p:pic>
        <p:pic>
          <p:nvPicPr>
            <p:cNvPr id="154" name="图片 153"/>
            <p:cNvPicPr>
              <a:picLocks noChangeAspect="1"/>
            </p:cNvPicPr>
            <p:nvPr/>
          </p:nvPicPr>
          <p:blipFill>
            <a:blip r:embed="rId49"/>
            <a:stretch>
              <a:fillRect/>
            </a:stretch>
          </p:blipFill>
          <p:spPr>
            <a:xfrm>
              <a:off x="9026558" y="3918886"/>
              <a:ext cx="2610364" cy="1318939"/>
            </a:xfrm>
            <a:prstGeom prst="rect">
              <a:avLst/>
            </a:prstGeom>
          </p:spPr>
        </p:pic>
      </p:grpSp>
      <p:sp>
        <p:nvSpPr>
          <p:cNvPr id="155" name="文本框 154"/>
          <p:cNvSpPr txBox="1"/>
          <p:nvPr/>
        </p:nvSpPr>
        <p:spPr>
          <a:xfrm>
            <a:off x="814629" y="13069310"/>
            <a:ext cx="3208754" cy="369332"/>
          </a:xfrm>
          <a:prstGeom prst="rect">
            <a:avLst/>
          </a:prstGeom>
          <a:noFill/>
        </p:spPr>
        <p:txBody>
          <a:bodyPr wrap="square" rtlCol="0">
            <a:spAutoFit/>
          </a:bodyPr>
          <a:lstStyle>
            <a:defPPr>
              <a:defRPr lang="en-US"/>
            </a:defPPr>
            <a:lvl1pPr>
              <a:defRPr b="1"/>
            </a:lvl1pPr>
          </a:lstStyle>
          <a:p>
            <a:r>
              <a:rPr lang="en-US" altLang="zh-CN" dirty="0"/>
              <a:t>LINX QMS– </a:t>
            </a:r>
            <a:r>
              <a:rPr lang="zh-CN" altLang="en-US" dirty="0"/>
              <a:t>质量数据分析</a:t>
            </a:r>
            <a:endParaRPr lang="zh-CN" altLang="en-US" dirty="0"/>
          </a:p>
        </p:txBody>
      </p:sp>
      <p:sp>
        <p:nvSpPr>
          <p:cNvPr id="156" name="内容占位符 2"/>
          <p:cNvSpPr txBox="1"/>
          <p:nvPr/>
        </p:nvSpPr>
        <p:spPr>
          <a:xfrm>
            <a:off x="720000" y="14125814"/>
            <a:ext cx="6263892" cy="3763333"/>
          </a:xfrm>
          <a:prstGeom prst="rect">
            <a:avLst/>
          </a:prstGeom>
        </p:spPr>
        <p:txBody>
          <a:bodyPr vert="horz" lIns="91440" tIns="45720" rIns="91440" bIns="45720" rtlCol="0">
            <a:noAutofit/>
          </a:bodyPr>
          <a:lstStyle>
            <a:lvl1pPr marL="228600" indent="-228600">
              <a:lnSpc>
                <a:spcPct val="150000"/>
              </a:lnSpc>
              <a:spcBef>
                <a:spcPts val="1000"/>
              </a:spcBef>
              <a:buClr>
                <a:schemeClr val="bg1"/>
              </a:buClr>
              <a:buFont typeface="微软雅黑" panose="020B0503020204020204" pitchFamily="34" charset="-122"/>
              <a:buChar char="◦"/>
              <a:defRPr sz="1600">
                <a:solidFill>
                  <a:schemeClr val="bg1"/>
                </a:solidFill>
                <a:latin typeface="微软雅黑" panose="020B0503020204020204" pitchFamily="34" charset="-122"/>
                <a:ea typeface="微软雅黑" panose="020B0503020204020204" pitchFamily="34" charset="-122"/>
              </a:defRPr>
            </a:lvl1pPr>
            <a:lvl2pPr marL="685800" indent="-228600">
              <a:lnSpc>
                <a:spcPct val="100000"/>
              </a:lnSpc>
              <a:spcBef>
                <a:spcPts val="500"/>
              </a:spcBef>
              <a:buFont typeface="Arial" panose="020B0604020202020204" pitchFamily="34" charset="0"/>
              <a:buChar char="•"/>
              <a:defRPr sz="2000">
                <a:solidFill>
                  <a:schemeClr val="bg1"/>
                </a:solidFill>
              </a:defRPr>
            </a:lvl2pPr>
            <a:lvl3pPr marL="1143000" indent="-228600">
              <a:lnSpc>
                <a:spcPct val="100000"/>
              </a:lnSpc>
              <a:spcBef>
                <a:spcPts val="500"/>
              </a:spcBef>
              <a:buFont typeface="Arial" panose="020B0604020202020204" pitchFamily="34" charset="0"/>
              <a:buChar char="•"/>
              <a:defRPr>
                <a:solidFill>
                  <a:schemeClr val="bg1"/>
                </a:solidFill>
              </a:defRPr>
            </a:lvl3pPr>
            <a:lvl4pPr marL="1600200" indent="-228600">
              <a:lnSpc>
                <a:spcPct val="100000"/>
              </a:lnSpc>
              <a:spcBef>
                <a:spcPts val="500"/>
              </a:spcBef>
              <a:buFont typeface="Arial" panose="020B0604020202020204" pitchFamily="34" charset="0"/>
              <a:buChar char="•"/>
              <a:defRPr sz="1600">
                <a:solidFill>
                  <a:schemeClr val="bg1"/>
                </a:solidFill>
              </a:defRPr>
            </a:lvl4pPr>
            <a:lvl5pPr marL="2057400" indent="-228600">
              <a:lnSpc>
                <a:spcPct val="100000"/>
              </a:lnSpc>
              <a:spcBef>
                <a:spcPts val="500"/>
              </a:spcBef>
              <a:buFont typeface="Arial" panose="020B0604020202020204" pitchFamily="34" charset="0"/>
              <a:buChar char="•"/>
              <a:defRPr sz="16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200000"/>
              </a:lnSpc>
            </a:pPr>
            <a:r>
              <a:rPr lang="zh-CN" altLang="en-US" b="1" dirty="0">
                <a:solidFill>
                  <a:schemeClr val="tx1"/>
                </a:solidFill>
              </a:rPr>
              <a:t>全过程的质量数据追溯</a:t>
            </a:r>
            <a:r>
              <a:rPr lang="zh-CN" altLang="en-US" sz="1400" dirty="0">
                <a:solidFill>
                  <a:schemeClr val="tx1"/>
                </a:solidFill>
              </a:rPr>
              <a:t>，涵盖进料、制程、发货，客户等各个过程</a:t>
            </a:r>
            <a:endParaRPr lang="en-US" altLang="zh-CN" sz="1400" dirty="0">
              <a:solidFill>
                <a:schemeClr val="tx1"/>
              </a:solidFill>
            </a:endParaRPr>
          </a:p>
          <a:p>
            <a:pPr>
              <a:lnSpc>
                <a:spcPct val="200000"/>
              </a:lnSpc>
            </a:pPr>
            <a:r>
              <a:rPr lang="zh-CN" altLang="en-US" sz="1400" dirty="0">
                <a:solidFill>
                  <a:schemeClr val="tx1"/>
                </a:solidFill>
              </a:rPr>
              <a:t>实时、多维度的质量综合分析，帮助管理层快速了解企业的整体质量情况</a:t>
            </a:r>
            <a:endParaRPr lang="en-US" altLang="zh-CN" sz="1400" dirty="0">
              <a:solidFill>
                <a:schemeClr val="tx1"/>
              </a:solidFill>
            </a:endParaRPr>
          </a:p>
          <a:p>
            <a:pPr>
              <a:lnSpc>
                <a:spcPct val="200000"/>
              </a:lnSpc>
            </a:pPr>
            <a:r>
              <a:rPr lang="zh-CN" altLang="en-US" sz="1400" dirty="0">
                <a:solidFill>
                  <a:schemeClr val="tx1"/>
                </a:solidFill>
              </a:rPr>
              <a:t>一目了然的质量大数据分析图线，减低数据分析的门槛，帮助企业挖掘数据金矿</a:t>
            </a:r>
            <a:endParaRPr lang="en-US" altLang="zh-CN" sz="1400" dirty="0">
              <a:solidFill>
                <a:schemeClr val="tx1"/>
              </a:solidFill>
            </a:endParaRPr>
          </a:p>
          <a:p>
            <a:pPr>
              <a:lnSpc>
                <a:spcPct val="200000"/>
              </a:lnSpc>
            </a:pPr>
            <a:r>
              <a:rPr lang="zh-CN" altLang="en-US" sz="1400" dirty="0">
                <a:solidFill>
                  <a:schemeClr val="tx1"/>
                </a:solidFill>
              </a:rPr>
              <a:t>开放便捷的数据聚合和外部数据集成展示</a:t>
            </a:r>
            <a:endParaRPr lang="en-US" altLang="zh-CN" sz="1400" dirty="0">
              <a:solidFill>
                <a:schemeClr val="tx1"/>
              </a:solidFill>
            </a:endParaRPr>
          </a:p>
        </p:txBody>
      </p:sp>
      <p:grpSp>
        <p:nvGrpSpPr>
          <p:cNvPr id="157" name="组合 156"/>
          <p:cNvGrpSpPr/>
          <p:nvPr/>
        </p:nvGrpSpPr>
        <p:grpSpPr>
          <a:xfrm>
            <a:off x="9958224" y="13855338"/>
            <a:ext cx="2994709" cy="2505888"/>
            <a:chOff x="6015203" y="1505357"/>
            <a:chExt cx="4015916" cy="3464368"/>
          </a:xfrm>
        </p:grpSpPr>
        <p:pic>
          <p:nvPicPr>
            <p:cNvPr id="158" name="图片 157"/>
            <p:cNvPicPr/>
            <p:nvPr/>
          </p:nvPicPr>
          <p:blipFill>
            <a:blip r:embed="rId50"/>
            <a:stretch>
              <a:fillRect/>
            </a:stretch>
          </p:blipFill>
          <p:spPr>
            <a:xfrm>
              <a:off x="6052106" y="1584794"/>
              <a:ext cx="3861863" cy="2371570"/>
            </a:xfrm>
            <a:prstGeom prst="rect">
              <a:avLst/>
            </a:prstGeom>
            <a:ln>
              <a:noFill/>
            </a:ln>
            <a:effectLst>
              <a:outerShdw blurRad="292100" dist="139700" dir="2700000" algn="tl" rotWithShape="0">
                <a:srgbClr val="333333">
                  <a:alpha val="65000"/>
                </a:srgbClr>
              </a:outerShdw>
            </a:effectLst>
          </p:spPr>
        </p:pic>
        <p:pic>
          <p:nvPicPr>
            <p:cNvPr id="159" name="图片 158"/>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6015203" y="1505357"/>
              <a:ext cx="4015916" cy="3464368"/>
            </a:xfrm>
            <a:prstGeom prst="rect">
              <a:avLst/>
            </a:prstGeom>
          </p:spPr>
        </p:pic>
      </p:grpSp>
      <p:grpSp>
        <p:nvGrpSpPr>
          <p:cNvPr id="160" name="组合 159"/>
          <p:cNvGrpSpPr/>
          <p:nvPr/>
        </p:nvGrpSpPr>
        <p:grpSpPr>
          <a:xfrm>
            <a:off x="8048123" y="15191834"/>
            <a:ext cx="811111" cy="938719"/>
            <a:chOff x="10174963" y="2034196"/>
            <a:chExt cx="1766791" cy="2765087"/>
          </a:xfrm>
        </p:grpSpPr>
        <p:pic>
          <p:nvPicPr>
            <p:cNvPr id="161" name="图片 160"/>
            <p:cNvPicPr/>
            <p:nvPr/>
          </p:nvPicPr>
          <p:blipFill rotWithShape="1">
            <a:blip r:embed="rId52"/>
            <a:srcRect l="38675"/>
            <a:stretch>
              <a:fillRect/>
            </a:stretch>
          </p:blipFill>
          <p:spPr>
            <a:xfrm>
              <a:off x="10306877" y="2064508"/>
              <a:ext cx="1524939" cy="2704465"/>
            </a:xfrm>
            <a:prstGeom prst="rect">
              <a:avLst/>
            </a:prstGeom>
            <a:ln>
              <a:noFill/>
            </a:ln>
            <a:effectLst>
              <a:outerShdw blurRad="292100" dist="139700" dir="2700000" algn="tl" rotWithShape="0">
                <a:srgbClr val="333333">
                  <a:alpha val="65000"/>
                </a:srgbClr>
              </a:outerShdw>
            </a:effectLst>
          </p:spPr>
        </p:pic>
        <p:pic>
          <p:nvPicPr>
            <p:cNvPr id="162" name="图片 161"/>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0174963" y="2034196"/>
              <a:ext cx="1766791" cy="2765087"/>
            </a:xfrm>
            <a:prstGeom prst="rect">
              <a:avLst/>
            </a:prstGeom>
          </p:spPr>
        </p:pic>
      </p:grpSp>
      <p:sp>
        <p:nvSpPr>
          <p:cNvPr id="163" name="文本框 162"/>
          <p:cNvSpPr txBox="1"/>
          <p:nvPr/>
        </p:nvSpPr>
        <p:spPr>
          <a:xfrm>
            <a:off x="9179746" y="17611129"/>
            <a:ext cx="3208754" cy="369332"/>
          </a:xfrm>
          <a:prstGeom prst="rect">
            <a:avLst/>
          </a:prstGeom>
          <a:noFill/>
        </p:spPr>
        <p:txBody>
          <a:bodyPr wrap="square" rtlCol="0">
            <a:spAutoFit/>
          </a:bodyPr>
          <a:lstStyle/>
          <a:p>
            <a:r>
              <a:rPr lang="en-US" altLang="zh-CN" b="1" dirty="0"/>
              <a:t>LINX QMS– </a:t>
            </a:r>
            <a:r>
              <a:rPr lang="zh-CN" altLang="en-US" b="1" dirty="0"/>
              <a:t>质量数据统一平台</a:t>
            </a:r>
            <a:endParaRPr lang="zh-CN" altLang="en-US" b="1" dirty="0"/>
          </a:p>
        </p:txBody>
      </p:sp>
      <p:grpSp>
        <p:nvGrpSpPr>
          <p:cNvPr id="7" name="组合 6"/>
          <p:cNvGrpSpPr/>
          <p:nvPr/>
        </p:nvGrpSpPr>
        <p:grpSpPr>
          <a:xfrm>
            <a:off x="1127675" y="18328968"/>
            <a:ext cx="5255782" cy="2125094"/>
            <a:chOff x="818487" y="6159598"/>
            <a:chExt cx="7240072" cy="4333910"/>
          </a:xfrm>
        </p:grpSpPr>
        <p:sp>
          <p:nvSpPr>
            <p:cNvPr id="164" name="内容占位符 2"/>
            <p:cNvSpPr txBox="1"/>
            <p:nvPr/>
          </p:nvSpPr>
          <p:spPr>
            <a:xfrm>
              <a:off x="3421123" y="6159598"/>
              <a:ext cx="1971961" cy="60361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nvGrpSpPr>
            <p:cNvPr id="165" name="组合 164"/>
            <p:cNvGrpSpPr/>
            <p:nvPr/>
          </p:nvGrpSpPr>
          <p:grpSpPr>
            <a:xfrm>
              <a:off x="3460422" y="6722164"/>
              <a:ext cx="1995501" cy="2351135"/>
              <a:chOff x="4879432" y="3020258"/>
              <a:chExt cx="1995501" cy="2351135"/>
            </a:xfrm>
          </p:grpSpPr>
          <p:sp>
            <p:nvSpPr>
              <p:cNvPr id="166" name="圆柱体 165"/>
              <p:cNvSpPr/>
              <p:nvPr/>
            </p:nvSpPr>
            <p:spPr>
              <a:xfrm>
                <a:off x="4879432" y="3020258"/>
                <a:ext cx="1995501" cy="2351135"/>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67" name="矩形: 圆角 166"/>
              <p:cNvSpPr/>
              <p:nvPr/>
            </p:nvSpPr>
            <p:spPr>
              <a:xfrm>
                <a:off x="5228706" y="3739672"/>
                <a:ext cx="1291165" cy="42914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产品全生命周期质量数据</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68" name="矩形: 圆角 167"/>
              <p:cNvSpPr/>
              <p:nvPr/>
            </p:nvSpPr>
            <p:spPr>
              <a:xfrm>
                <a:off x="5214755" y="4298674"/>
                <a:ext cx="1291165" cy="42914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质量检测标准</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69" name="矩形: 圆角 168"/>
              <p:cNvSpPr/>
              <p:nvPr/>
            </p:nvSpPr>
            <p:spPr>
              <a:xfrm>
                <a:off x="5228706" y="4851214"/>
                <a:ext cx="1291165" cy="42914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质量体系标准</a:t>
                </a:r>
                <a:endParaRPr lang="zh-CN" altLang="en-US" sz="900" dirty="0">
                  <a:solidFill>
                    <a:schemeClr val="tx1"/>
                  </a:solidFill>
                  <a:latin typeface="微软雅黑" panose="020B0503020204020204" pitchFamily="34" charset="-122"/>
                  <a:ea typeface="微软雅黑" panose="020B0503020204020204" pitchFamily="34" charset="-122"/>
                </a:endParaRPr>
              </a:p>
            </p:txBody>
          </p:sp>
        </p:grpSp>
        <p:sp>
          <p:nvSpPr>
            <p:cNvPr id="170" name="矩形: 圆角 169"/>
            <p:cNvSpPr/>
            <p:nvPr/>
          </p:nvSpPr>
          <p:spPr>
            <a:xfrm>
              <a:off x="818487" y="6697876"/>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不合格品管理</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1" name="矩形: 圆角 170"/>
            <p:cNvSpPr/>
            <p:nvPr/>
          </p:nvSpPr>
          <p:spPr>
            <a:xfrm>
              <a:off x="818487" y="7376964"/>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实验室管理</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2" name="矩形: 圆角 171"/>
            <p:cNvSpPr/>
            <p:nvPr/>
          </p:nvSpPr>
          <p:spPr>
            <a:xfrm>
              <a:off x="818487" y="8056052"/>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生产过程质量数据</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3" name="矩形: 圆角 172"/>
            <p:cNvSpPr/>
            <p:nvPr/>
          </p:nvSpPr>
          <p:spPr>
            <a:xfrm>
              <a:off x="818487" y="8735140"/>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供应商质量管理</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4" name="矩形: 圆角 173"/>
            <p:cNvSpPr/>
            <p:nvPr/>
          </p:nvSpPr>
          <p:spPr>
            <a:xfrm>
              <a:off x="6767393" y="6697876"/>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质量综合门户</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5" name="矩形: 圆角 174"/>
            <p:cNvSpPr/>
            <p:nvPr/>
          </p:nvSpPr>
          <p:spPr>
            <a:xfrm>
              <a:off x="6767393" y="7376964"/>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质量数据分析</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6" name="矩形: 圆角 175"/>
            <p:cNvSpPr/>
            <p:nvPr/>
          </p:nvSpPr>
          <p:spPr>
            <a:xfrm>
              <a:off x="6767393" y="8735140"/>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统计分析报表</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7" name="矩形: 圆角 176"/>
            <p:cNvSpPr/>
            <p:nvPr/>
          </p:nvSpPr>
          <p:spPr>
            <a:xfrm>
              <a:off x="6767393" y="8056052"/>
              <a:ext cx="1291166" cy="4291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质量追溯</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178" name="矩形: 圆角 177"/>
            <p:cNvSpPr/>
            <p:nvPr/>
          </p:nvSpPr>
          <p:spPr>
            <a:xfrm>
              <a:off x="3460421" y="9970268"/>
              <a:ext cx="1995501" cy="5232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问题管理与质量改进</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179" name="箭头: 右 178"/>
            <p:cNvSpPr/>
            <p:nvPr/>
          </p:nvSpPr>
          <p:spPr>
            <a:xfrm>
              <a:off x="2450050" y="7605764"/>
              <a:ext cx="812800" cy="5647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80" name="箭头: 右 179"/>
            <p:cNvSpPr/>
            <p:nvPr/>
          </p:nvSpPr>
          <p:spPr>
            <a:xfrm>
              <a:off x="5796320" y="7605764"/>
              <a:ext cx="812800" cy="5647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81" name="箭头: 上下 180"/>
            <p:cNvSpPr/>
            <p:nvPr/>
          </p:nvSpPr>
          <p:spPr>
            <a:xfrm>
              <a:off x="4208496" y="9181347"/>
              <a:ext cx="465666" cy="726112"/>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grpSp>
      <p:sp>
        <p:nvSpPr>
          <p:cNvPr id="182" name="文本框 181"/>
          <p:cNvSpPr txBox="1"/>
          <p:nvPr/>
        </p:nvSpPr>
        <p:spPr>
          <a:xfrm>
            <a:off x="7185767" y="18656132"/>
            <a:ext cx="6333300" cy="1319977"/>
          </a:xfrm>
          <a:prstGeom prst="rect">
            <a:avLst/>
          </a:prstGeom>
          <a:noFill/>
        </p:spPr>
        <p:txBody>
          <a:bodyPr wrap="square">
            <a:spAutoFit/>
          </a:bodyPr>
          <a:lstStyle/>
          <a:p>
            <a:pPr>
              <a:lnSpc>
                <a:spcPct val="200000"/>
              </a:lnSpc>
            </a:pPr>
            <a:r>
              <a:rPr lang="zh-CN" altLang="en-US" sz="1400" dirty="0">
                <a:latin typeface="微软雅黑" panose="020B0503020204020204" pitchFamily="34" charset="-122"/>
                <a:ea typeface="微软雅黑" panose="020B0503020204020204" pitchFamily="34" charset="-122"/>
              </a:rPr>
              <a:t>质量相关数据统一管理平台建设，包括质量标准、质量体系、质量规范和质量基础数据管理，以及从相关系统对接获取的质量相关所有数据集中统一管理，支持质量数据分析、问题预测、质量成本管理目标。</a:t>
            </a:r>
            <a:endParaRPr lang="zh-CN" altLang="en-US" sz="1400" dirty="0">
              <a:latin typeface="微软雅黑" panose="020B0503020204020204" pitchFamily="34" charset="-122"/>
              <a:ea typeface="微软雅黑" panose="020B0503020204020204" pitchFamily="34" charset="-122"/>
            </a:endParaRPr>
          </a:p>
        </p:txBody>
      </p:sp>
      <p:grpSp>
        <p:nvGrpSpPr>
          <p:cNvPr id="192" name="组合 191"/>
          <p:cNvGrpSpPr/>
          <p:nvPr/>
        </p:nvGrpSpPr>
        <p:grpSpPr>
          <a:xfrm>
            <a:off x="3796297" y="7539195"/>
            <a:ext cx="4744448" cy="4501439"/>
            <a:chOff x="2333967" y="1721963"/>
            <a:chExt cx="4744448" cy="4501439"/>
          </a:xfrm>
        </p:grpSpPr>
        <p:grpSp>
          <p:nvGrpSpPr>
            <p:cNvPr id="193" name="组合 192"/>
            <p:cNvGrpSpPr/>
            <p:nvPr/>
          </p:nvGrpSpPr>
          <p:grpSpPr bwMode="auto">
            <a:xfrm>
              <a:off x="2333967" y="1721963"/>
              <a:ext cx="4744448" cy="4501439"/>
              <a:chOff x="1008063" y="1557338"/>
              <a:chExt cx="4367991" cy="4184650"/>
            </a:xfrm>
          </p:grpSpPr>
          <p:sp>
            <p:nvSpPr>
              <p:cNvPr id="200" name="空心弧 199"/>
              <p:cNvSpPr/>
              <p:nvPr/>
            </p:nvSpPr>
            <p:spPr bwMode="auto">
              <a:xfrm>
                <a:off x="1443038" y="2076450"/>
                <a:ext cx="3473450" cy="3470275"/>
              </a:xfrm>
              <a:prstGeom prst="blockArc">
                <a:avLst>
                  <a:gd name="adj1" fmla="val 11880000"/>
                  <a:gd name="adj2" fmla="val 1620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1" name="空心弧 200"/>
              <p:cNvSpPr/>
              <p:nvPr/>
            </p:nvSpPr>
            <p:spPr bwMode="auto">
              <a:xfrm>
                <a:off x="1443038" y="2076450"/>
                <a:ext cx="3473450" cy="3470275"/>
              </a:xfrm>
              <a:prstGeom prst="blockArc">
                <a:avLst>
                  <a:gd name="adj1" fmla="val 7560000"/>
                  <a:gd name="adj2" fmla="val 1188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2" name="空心弧 201"/>
              <p:cNvSpPr/>
              <p:nvPr/>
            </p:nvSpPr>
            <p:spPr bwMode="auto">
              <a:xfrm>
                <a:off x="1443038" y="2076450"/>
                <a:ext cx="3473450" cy="3470275"/>
              </a:xfrm>
              <a:prstGeom prst="blockArc">
                <a:avLst>
                  <a:gd name="adj1" fmla="val 3240000"/>
                  <a:gd name="adj2" fmla="val 756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3" name="空心弧 202"/>
              <p:cNvSpPr/>
              <p:nvPr/>
            </p:nvSpPr>
            <p:spPr bwMode="auto">
              <a:xfrm>
                <a:off x="1443038" y="2076450"/>
                <a:ext cx="3473450" cy="3470275"/>
              </a:xfrm>
              <a:prstGeom prst="blockArc">
                <a:avLst>
                  <a:gd name="adj1" fmla="val 20520000"/>
                  <a:gd name="adj2" fmla="val 324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4" name="空心弧 203"/>
              <p:cNvSpPr/>
              <p:nvPr/>
            </p:nvSpPr>
            <p:spPr bwMode="auto">
              <a:xfrm>
                <a:off x="1443038" y="2076450"/>
                <a:ext cx="3473450" cy="3470275"/>
              </a:xfrm>
              <a:prstGeom prst="blockArc">
                <a:avLst>
                  <a:gd name="adj1" fmla="val 16200000"/>
                  <a:gd name="adj2" fmla="val 20520000"/>
                  <a:gd name="adj3" fmla="val 4637"/>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solidFill>
                    <a:schemeClr val="tx1"/>
                  </a:solidFill>
                </a:endParaRPr>
              </a:p>
            </p:txBody>
          </p:sp>
          <p:sp>
            <p:nvSpPr>
              <p:cNvPr id="205" name="任意多边形 9"/>
              <p:cNvSpPr/>
              <p:nvPr/>
            </p:nvSpPr>
            <p:spPr bwMode="auto">
              <a:xfrm>
                <a:off x="2312286" y="2889474"/>
                <a:ext cx="1820301" cy="1775969"/>
              </a:xfrm>
              <a:custGeom>
                <a:avLst/>
                <a:gdLst>
                  <a:gd name="connsiteX0" fmla="*/ 0 w 2051843"/>
                  <a:gd name="connsiteY0" fmla="*/ 1025922 h 2051843"/>
                  <a:gd name="connsiteX1" fmla="*/ 1025922 w 2051843"/>
                  <a:gd name="connsiteY1" fmla="*/ 0 h 2051843"/>
                  <a:gd name="connsiteX2" fmla="*/ 2051844 w 2051843"/>
                  <a:gd name="connsiteY2" fmla="*/ 1025922 h 2051843"/>
                  <a:gd name="connsiteX3" fmla="*/ 1025922 w 2051843"/>
                  <a:gd name="connsiteY3" fmla="*/ 2051844 h 2051843"/>
                  <a:gd name="connsiteX4" fmla="*/ 0 w 2051843"/>
                  <a:gd name="connsiteY4" fmla="*/ 1025922 h 205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843" h="2051843">
                    <a:moveTo>
                      <a:pt x="0" y="1025922"/>
                    </a:moveTo>
                    <a:cubicBezTo>
                      <a:pt x="0" y="459321"/>
                      <a:pt x="459321" y="0"/>
                      <a:pt x="1025922" y="0"/>
                    </a:cubicBezTo>
                    <a:cubicBezTo>
                      <a:pt x="1592523" y="0"/>
                      <a:pt x="2051844" y="459321"/>
                      <a:pt x="2051844" y="1025922"/>
                    </a:cubicBezTo>
                    <a:cubicBezTo>
                      <a:pt x="2051844" y="1592523"/>
                      <a:pt x="1592523" y="2051844"/>
                      <a:pt x="1025922" y="2051844"/>
                    </a:cubicBezTo>
                    <a:cubicBezTo>
                      <a:pt x="459321" y="2051844"/>
                      <a:pt x="0" y="1592523"/>
                      <a:pt x="0" y="1025922"/>
                    </a:cubicBezTo>
                    <a:close/>
                  </a:path>
                </a:pathLst>
              </a:custGeom>
              <a:solidFill>
                <a:srgbClr val="009989"/>
              </a:solidFill>
              <a:ln>
                <a:noFill/>
              </a:ln>
              <a:effectLst>
                <a:outerShdw blurRad="63500" sx="106000" sy="106000" algn="ctr"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7635" tIns="357635" rIns="357635" bIns="357635"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2000250" eaLnBrk="1" fontAlgn="auto" hangingPunct="1">
                  <a:lnSpc>
                    <a:spcPct val="90000"/>
                  </a:lnSpc>
                  <a:spcAft>
                    <a:spcPct val="35000"/>
                  </a:spcAft>
                  <a:defRPr/>
                </a:pPr>
                <a:endParaRPr lang="zh-CN" altLang="en-US" sz="3200" spc="300" dirty="0">
                  <a:solidFill>
                    <a:schemeClr val="tx1"/>
                  </a:solidFill>
                  <a:latin typeface="微软雅黑" panose="020B0503020204020204" pitchFamily="34" charset="-122"/>
                  <a:ea typeface="微软雅黑" panose="020B0503020204020204" pitchFamily="34" charset="-122"/>
                </a:endParaRPr>
              </a:p>
            </p:txBody>
          </p:sp>
          <p:sp>
            <p:nvSpPr>
              <p:cNvPr id="206" name="任意多边形 10"/>
              <p:cNvSpPr/>
              <p:nvPr/>
            </p:nvSpPr>
            <p:spPr bwMode="auto">
              <a:xfrm>
                <a:off x="2620963" y="1557338"/>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FF803D"/>
              </a:solidFill>
              <a:ln>
                <a:noFill/>
              </a:ln>
              <a:effectLst>
                <a:outerShdw blurRad="635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spc="300" dirty="0">
                  <a:solidFill>
                    <a:schemeClr val="tx1"/>
                  </a:solidFill>
                  <a:latin typeface="微软雅黑" panose="020B0503020204020204" pitchFamily="34" charset="-122"/>
                  <a:ea typeface="微软雅黑" panose="020B0503020204020204" pitchFamily="34" charset="-122"/>
                </a:endParaRPr>
              </a:p>
            </p:txBody>
          </p:sp>
          <p:sp>
            <p:nvSpPr>
              <p:cNvPr id="207" name="任意多边形 11"/>
              <p:cNvSpPr/>
              <p:nvPr/>
            </p:nvSpPr>
            <p:spPr bwMode="auto">
              <a:xfrm>
                <a:off x="4258454" y="2785701"/>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F7B55E"/>
              </a:solidFill>
              <a:ln>
                <a:noFill/>
              </a:ln>
              <a:effectLst>
                <a:outerShdw blurRad="635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08" name="任意多边形 12"/>
              <p:cNvSpPr/>
              <p:nvPr/>
            </p:nvSpPr>
            <p:spPr bwMode="auto">
              <a:xfrm>
                <a:off x="3617913" y="4624388"/>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29BD8B"/>
              </a:solidFill>
              <a:ln>
                <a:noFill/>
              </a:ln>
              <a:effectLst>
                <a:outerShdw blurRad="635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09" name="任意多边形 13"/>
              <p:cNvSpPr/>
              <p:nvPr/>
            </p:nvSpPr>
            <p:spPr bwMode="auto">
              <a:xfrm>
                <a:off x="1624012" y="4579320"/>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F25946"/>
              </a:solidFill>
              <a:ln>
                <a:noFill/>
              </a:ln>
              <a:effectLst>
                <a:outerShdw blurRad="381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9710" tIns="249710" rIns="249710" bIns="2497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377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10" name="任意多边形 14"/>
              <p:cNvSpPr/>
              <p:nvPr/>
            </p:nvSpPr>
            <p:spPr bwMode="auto">
              <a:xfrm>
                <a:off x="1008063" y="2728913"/>
                <a:ext cx="1117600" cy="111760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3B9BFA"/>
              </a:solidFill>
              <a:ln>
                <a:noFill/>
              </a:ln>
              <a:effectLst>
                <a:outerShdw blurRad="50800" dist="381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5110" tIns="275110" rIns="275110" bIns="275110" spcCol="127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2266950" eaLnBrk="1" fontAlgn="auto" hangingPunct="1">
                  <a:lnSpc>
                    <a:spcPct val="90000"/>
                  </a:lnSpc>
                  <a:spcAft>
                    <a:spcPct val="35000"/>
                  </a:spcAft>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11" name="矩形 210"/>
              <p:cNvSpPr/>
              <p:nvPr/>
            </p:nvSpPr>
            <p:spPr bwMode="auto">
              <a:xfrm>
                <a:off x="2603285" y="3794631"/>
                <a:ext cx="1256209" cy="343340"/>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2000250" eaLnBrk="1" fontAlgn="auto" hangingPunct="1">
                  <a:lnSpc>
                    <a:spcPct val="90000"/>
                  </a:lnSpc>
                  <a:spcAft>
                    <a:spcPct val="35000"/>
                  </a:spcAft>
                  <a:defRPr/>
                </a:pPr>
                <a:r>
                  <a:rPr lang="zh-CN" altLang="en-US" sz="2000" spc="300" dirty="0">
                    <a:latin typeface="微软雅黑" panose="020B0503020204020204" pitchFamily="34" charset="-122"/>
                    <a:ea typeface="微软雅黑" panose="020B0503020204020204" pitchFamily="34" charset="-122"/>
                  </a:rPr>
                  <a:t>计量看板</a:t>
                </a:r>
                <a:endParaRPr lang="zh-CN" altLang="en-US" sz="2000" spc="300" dirty="0">
                  <a:latin typeface="微软雅黑" panose="020B0503020204020204" pitchFamily="34" charset="-122"/>
                  <a:ea typeface="微软雅黑" panose="020B0503020204020204" pitchFamily="34" charset="-122"/>
                </a:endParaRPr>
              </a:p>
            </p:txBody>
          </p:sp>
          <p:sp>
            <p:nvSpPr>
              <p:cNvPr id="212" name="矩形 211"/>
              <p:cNvSpPr/>
              <p:nvPr/>
            </p:nvSpPr>
            <p:spPr bwMode="auto">
              <a:xfrm>
                <a:off x="2896486" y="2046907"/>
                <a:ext cx="571434" cy="516441"/>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量具</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台账</a:t>
                </a:r>
                <a:endParaRPr lang="en-US" altLang="zh-CN" sz="1400" spc="300" dirty="0">
                  <a:latin typeface="微软雅黑" panose="020B0503020204020204" pitchFamily="34" charset="-122"/>
                  <a:ea typeface="微软雅黑" panose="020B0503020204020204" pitchFamily="34" charset="-122"/>
                </a:endParaRPr>
              </a:p>
            </p:txBody>
          </p:sp>
          <p:sp>
            <p:nvSpPr>
              <p:cNvPr id="213" name="矩形 212"/>
              <p:cNvSpPr/>
              <p:nvPr/>
            </p:nvSpPr>
            <p:spPr bwMode="auto">
              <a:xfrm>
                <a:off x="4547803" y="3310983"/>
                <a:ext cx="571434" cy="516441"/>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校准</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管理</a:t>
                </a:r>
                <a:endParaRPr lang="zh-CN" altLang="en-US" sz="1400" spc="300" dirty="0">
                  <a:latin typeface="微软雅黑" panose="020B0503020204020204" pitchFamily="34" charset="-122"/>
                  <a:ea typeface="微软雅黑" panose="020B0503020204020204" pitchFamily="34" charset="-122"/>
                </a:endParaRPr>
              </a:p>
            </p:txBody>
          </p:sp>
          <p:sp>
            <p:nvSpPr>
              <p:cNvPr id="214" name="矩形 213"/>
              <p:cNvSpPr/>
              <p:nvPr/>
            </p:nvSpPr>
            <p:spPr bwMode="auto">
              <a:xfrm>
                <a:off x="3912135" y="5124247"/>
                <a:ext cx="571434" cy="516441"/>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事件</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执行</a:t>
                </a:r>
                <a:endParaRPr lang="zh-CN" altLang="en-US" sz="1400" spc="300" dirty="0">
                  <a:latin typeface="微软雅黑" panose="020B0503020204020204" pitchFamily="34" charset="-122"/>
                  <a:ea typeface="微软雅黑" panose="020B0503020204020204" pitchFamily="34" charset="-122"/>
                </a:endParaRPr>
              </a:p>
            </p:txBody>
          </p:sp>
          <p:sp>
            <p:nvSpPr>
              <p:cNvPr id="215" name="矩形 214"/>
              <p:cNvSpPr>
                <a:spLocks noChangeArrowheads="1"/>
              </p:cNvSpPr>
              <p:nvPr/>
            </p:nvSpPr>
            <p:spPr bwMode="auto">
              <a:xfrm>
                <a:off x="1896251" y="5064729"/>
                <a:ext cx="592501" cy="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借还</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管理</a:t>
                </a:r>
                <a:endParaRPr lang="en-US" altLang="zh-CN" sz="1400" spc="300" dirty="0">
                  <a:latin typeface="微软雅黑" panose="020B0503020204020204" pitchFamily="34" charset="-122"/>
                  <a:ea typeface="微软雅黑" panose="020B0503020204020204" pitchFamily="34" charset="-122"/>
                </a:endParaRPr>
              </a:p>
            </p:txBody>
          </p:sp>
          <p:sp>
            <p:nvSpPr>
              <p:cNvPr id="216" name="矩形 215"/>
              <p:cNvSpPr>
                <a:spLocks noChangeArrowheads="1"/>
              </p:cNvSpPr>
              <p:nvPr/>
            </p:nvSpPr>
            <p:spPr bwMode="auto">
              <a:xfrm>
                <a:off x="1264137" y="3251765"/>
                <a:ext cx="571434" cy="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通知</a:t>
                </a:r>
                <a:endParaRPr lang="en-US" altLang="zh-CN" sz="1400" spc="300" dirty="0">
                  <a:latin typeface="微软雅黑" panose="020B0503020204020204" pitchFamily="34" charset="-122"/>
                  <a:ea typeface="微软雅黑" panose="020B0503020204020204" pitchFamily="34" charset="-122"/>
                </a:endParaRPr>
              </a:p>
              <a:p>
                <a:pPr algn="ctr" defTabSz="1377950" eaLnBrk="1" fontAlgn="auto" hangingPunct="1">
                  <a:lnSpc>
                    <a:spcPct val="90000"/>
                  </a:lnSpc>
                  <a:spcAft>
                    <a:spcPct val="35000"/>
                  </a:spcAft>
                  <a:defRPr/>
                </a:pPr>
                <a:r>
                  <a:rPr lang="zh-CN" altLang="en-US" sz="1400" spc="300" dirty="0">
                    <a:latin typeface="微软雅黑" panose="020B0503020204020204" pitchFamily="34" charset="-122"/>
                    <a:ea typeface="微软雅黑" panose="020B0503020204020204" pitchFamily="34" charset="-122"/>
                  </a:rPr>
                  <a:t>预警</a:t>
                </a:r>
                <a:endParaRPr lang="en-US" altLang="zh-CN" sz="1400" spc="300" dirty="0">
                  <a:latin typeface="微软雅黑" panose="020B0503020204020204" pitchFamily="34" charset="-122"/>
                  <a:ea typeface="微软雅黑" panose="020B0503020204020204" pitchFamily="34" charset="-122"/>
                </a:endParaRPr>
              </a:p>
            </p:txBody>
          </p:sp>
        </p:grpSp>
        <p:pic>
          <p:nvPicPr>
            <p:cNvPr id="194" name="图片 193"/>
            <p:cNvPicPr>
              <a:picLocks noChangeAspect="1"/>
            </p:cNvPicPr>
            <p:nvPr/>
          </p:nvPicPr>
          <p:blipFill>
            <a:blip r:embed="rId54">
              <a:biLevel thresh="25000"/>
              <a:extLst>
                <a:ext uri="{28A0092B-C50C-407E-A947-70E740481C1C}">
                  <a14:useLocalDpi xmlns:a14="http://schemas.microsoft.com/office/drawing/2010/main" val="0"/>
                </a:ext>
              </a:extLst>
            </a:blip>
            <a:stretch>
              <a:fillRect/>
            </a:stretch>
          </p:blipFill>
          <p:spPr>
            <a:xfrm>
              <a:off x="3440487" y="5130662"/>
              <a:ext cx="360000" cy="360000"/>
            </a:xfrm>
            <a:prstGeom prst="rect">
              <a:avLst/>
            </a:prstGeom>
          </p:spPr>
        </p:pic>
        <p:pic>
          <p:nvPicPr>
            <p:cNvPr id="195" name="图片 194"/>
            <p:cNvPicPr>
              <a:picLocks noChangeAspect="1"/>
            </p:cNvPicPr>
            <p:nvPr/>
          </p:nvPicPr>
          <p:blipFill>
            <a:blip r:embed="rId35">
              <a:biLevel thresh="25000"/>
              <a:extLst>
                <a:ext uri="{28A0092B-C50C-407E-A947-70E740481C1C}">
                  <a14:useLocalDpi xmlns:a14="http://schemas.microsoft.com/office/drawing/2010/main" val="0"/>
                </a:ext>
              </a:extLst>
            </a:blip>
            <a:stretch>
              <a:fillRect/>
            </a:stretch>
          </p:blipFill>
          <p:spPr>
            <a:xfrm>
              <a:off x="2760237" y="3151353"/>
              <a:ext cx="324430" cy="360000"/>
            </a:xfrm>
            <a:prstGeom prst="rect">
              <a:avLst/>
            </a:prstGeom>
          </p:spPr>
        </p:pic>
        <p:pic>
          <p:nvPicPr>
            <p:cNvPr id="196" name="图片 19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15485" y="1888938"/>
              <a:ext cx="360000" cy="360000"/>
            </a:xfrm>
            <a:prstGeom prst="rect">
              <a:avLst/>
            </a:prstGeom>
          </p:spPr>
        </p:pic>
        <p:pic>
          <p:nvPicPr>
            <p:cNvPr id="197" name="图片 196"/>
            <p:cNvPicPr>
              <a:picLocks noChangeAspect="1"/>
            </p:cNvPicPr>
            <p:nvPr/>
          </p:nvPicPr>
          <p:blipFill>
            <a:blip r:embed="rId55">
              <a:biLevel thresh="25000"/>
              <a:extLst>
                <a:ext uri="{28A0092B-C50C-407E-A947-70E740481C1C}">
                  <a14:useLocalDpi xmlns:a14="http://schemas.microsoft.com/office/drawing/2010/main" val="0"/>
                </a:ext>
              </a:extLst>
            </a:blip>
            <a:stretch>
              <a:fillRect/>
            </a:stretch>
          </p:blipFill>
          <p:spPr>
            <a:xfrm>
              <a:off x="6309121" y="3243527"/>
              <a:ext cx="360000" cy="360000"/>
            </a:xfrm>
            <a:prstGeom prst="rect">
              <a:avLst/>
            </a:prstGeom>
          </p:spPr>
        </p:pic>
        <p:pic>
          <p:nvPicPr>
            <p:cNvPr id="198" name="图片 197"/>
            <p:cNvPicPr>
              <a:picLocks noChangeAspect="1"/>
            </p:cNvPicPr>
            <p:nvPr/>
          </p:nvPicPr>
          <p:blipFill>
            <a:blip r:embed="rId56">
              <a:biLevel thresh="25000"/>
              <a:extLst>
                <a:ext uri="{28A0092B-C50C-407E-A947-70E740481C1C}">
                  <a14:useLocalDpi xmlns:a14="http://schemas.microsoft.com/office/drawing/2010/main" val="0"/>
                </a:ext>
              </a:extLst>
            </a:blip>
            <a:stretch>
              <a:fillRect/>
            </a:stretch>
          </p:blipFill>
          <p:spPr>
            <a:xfrm>
              <a:off x="5618669" y="5216789"/>
              <a:ext cx="360000" cy="360000"/>
            </a:xfrm>
            <a:prstGeom prst="rect">
              <a:avLst/>
            </a:prstGeom>
          </p:spPr>
        </p:pic>
        <p:pic>
          <p:nvPicPr>
            <p:cNvPr id="199" name="图片 198"/>
            <p:cNvPicPr>
              <a:picLocks noChangeAspect="1"/>
            </p:cNvPicPr>
            <p:nvPr/>
          </p:nvPicPr>
          <p:blipFill>
            <a:blip r:embed="rId57">
              <a:biLevel thresh="25000"/>
              <a:extLst>
                <a:ext uri="{28A0092B-C50C-407E-A947-70E740481C1C}">
                  <a14:useLocalDpi xmlns:a14="http://schemas.microsoft.com/office/drawing/2010/main" val="0"/>
                </a:ext>
              </a:extLst>
            </a:blip>
            <a:stretch>
              <a:fillRect/>
            </a:stretch>
          </p:blipFill>
          <p:spPr>
            <a:xfrm>
              <a:off x="4463927" y="3693019"/>
              <a:ext cx="545620" cy="360000"/>
            </a:xfrm>
            <a:prstGeom prst="rect">
              <a:avLst/>
            </a:prstGeom>
          </p:spPr>
        </p:pic>
      </p:grpSp>
      <p:pic>
        <p:nvPicPr>
          <p:cNvPr id="220" name="图片 219"/>
          <p:cNvPicPr>
            <a:picLocks noChangeAspect="1"/>
          </p:cNvPicPr>
          <p:nvPr/>
        </p:nvPicPr>
        <p:blipFill rotWithShape="1">
          <a:blip r:embed="rId58"/>
          <a:srcRect l="13399"/>
          <a:stretch>
            <a:fillRect/>
          </a:stretch>
        </p:blipFill>
        <p:spPr>
          <a:xfrm>
            <a:off x="721328" y="21134560"/>
            <a:ext cx="5356620" cy="2905639"/>
          </a:xfrm>
          <a:prstGeom prst="rect">
            <a:avLst/>
          </a:prstGeom>
          <a:ln>
            <a:noFill/>
          </a:ln>
          <a:effectLst>
            <a:outerShdw blurRad="292100" dist="139700" dir="2700000" algn="tl" rotWithShape="0">
              <a:srgbClr val="333333">
                <a:alpha val="65000"/>
              </a:srgbClr>
            </a:outerShdw>
          </a:effectLst>
        </p:spPr>
      </p:pic>
      <p:pic>
        <p:nvPicPr>
          <p:cNvPr id="221" name="图片 220"/>
          <p:cNvPicPr>
            <a:picLocks noChangeAspect="1"/>
          </p:cNvPicPr>
          <p:nvPr/>
        </p:nvPicPr>
        <p:blipFill rotWithShape="1">
          <a:blip r:embed="rId59"/>
          <a:srcRect l="12830"/>
          <a:stretch>
            <a:fillRect/>
          </a:stretch>
        </p:blipFill>
        <p:spPr>
          <a:xfrm>
            <a:off x="7266265" y="21057260"/>
            <a:ext cx="5391296" cy="291505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a:off x="435295" y="10260140"/>
            <a:ext cx="4609734" cy="1941449"/>
          </a:xfrm>
          <a:prstGeom prst="rect">
            <a:avLst/>
          </a:prstGeom>
        </p:spPr>
      </p:pic>
      <p:sp>
        <p:nvSpPr>
          <p:cNvPr id="41" name="文本框 40"/>
          <p:cNvSpPr txBox="1"/>
          <p:nvPr/>
        </p:nvSpPr>
        <p:spPr>
          <a:xfrm>
            <a:off x="4591064" y="128684"/>
            <a:ext cx="7349815" cy="584775"/>
          </a:xfrm>
          <a:prstGeom prst="rect">
            <a:avLst/>
          </a:prstGeom>
          <a:noFill/>
        </p:spPr>
        <p:txBody>
          <a:bodyPr wrap="square" rtlCol="0">
            <a:spAutoFit/>
          </a:bodyPr>
          <a:lstStyle/>
          <a:p>
            <a:r>
              <a:rPr lang="zh-CN" altLang="en-US" sz="3200" b="1" dirty="0"/>
              <a:t>制造精益现场管理工具 </a:t>
            </a:r>
            <a:r>
              <a:rPr lang="en-US" altLang="zh-CN" sz="3200" b="1" dirty="0"/>
              <a:t>LINXLEAN</a:t>
            </a:r>
            <a:endParaRPr lang="zh-CN" altLang="en-US" sz="3200" b="1" dirty="0"/>
          </a:p>
        </p:txBody>
      </p:sp>
      <p:sp>
        <p:nvSpPr>
          <p:cNvPr id="44" name="文本框 43"/>
          <p:cNvSpPr txBox="1"/>
          <p:nvPr/>
        </p:nvSpPr>
        <p:spPr>
          <a:xfrm>
            <a:off x="3270209" y="888418"/>
            <a:ext cx="1267234" cy="200055"/>
          </a:xfrm>
          <a:prstGeom prst="rect">
            <a:avLst/>
          </a:prstGeom>
          <a:solidFill>
            <a:schemeClr val="bg1">
              <a:lumMod val="85000"/>
            </a:schemeClr>
          </a:solidFill>
        </p:spPr>
        <p:txBody>
          <a:bodyPr wrap="square" rtlCol="0">
            <a:spAutoFit/>
          </a:bodyPr>
          <a:lstStyle/>
          <a:p>
            <a:r>
              <a:rPr lang="en-US" altLang="zh-CN" sz="700" dirty="0"/>
              <a:t>ANDON </a:t>
            </a:r>
            <a:r>
              <a:rPr lang="zh-CN" altLang="en-US" sz="700" dirty="0"/>
              <a:t>暗灯 现场快反系统</a:t>
            </a:r>
            <a:endParaRPr lang="en-US" altLang="zh-CN" sz="700" dirty="0"/>
          </a:p>
        </p:txBody>
      </p:sp>
      <p:sp>
        <p:nvSpPr>
          <p:cNvPr id="46" name="文本框 45"/>
          <p:cNvSpPr txBox="1"/>
          <p:nvPr/>
        </p:nvSpPr>
        <p:spPr>
          <a:xfrm>
            <a:off x="4685765" y="888418"/>
            <a:ext cx="1401129" cy="215444"/>
          </a:xfrm>
          <a:prstGeom prst="rect">
            <a:avLst/>
          </a:prstGeom>
          <a:solidFill>
            <a:schemeClr val="bg1">
              <a:lumMod val="85000"/>
            </a:schemeClr>
          </a:solidFill>
        </p:spPr>
        <p:txBody>
          <a:bodyPr wrap="square" rtlCol="0">
            <a:spAutoFit/>
          </a:bodyPr>
          <a:lstStyle/>
          <a:p>
            <a:r>
              <a:rPr lang="en-US" altLang="zh-CN" sz="700" dirty="0"/>
              <a:t>LLS</a:t>
            </a:r>
            <a:r>
              <a:rPr lang="zh-CN" altLang="en-US" sz="800" dirty="0">
                <a:solidFill>
                  <a:prstClr val="black"/>
                </a:solidFill>
                <a:latin typeface="Calibri" panose="020F0502020204030204"/>
                <a:ea typeface="等线" panose="02010600030101010101" pitchFamily="2" charset="-122"/>
              </a:rPr>
              <a:t>车间现场运营管理系统</a:t>
            </a:r>
            <a:endParaRPr lang="zh-CN" altLang="en-US" sz="700" dirty="0"/>
          </a:p>
        </p:txBody>
      </p:sp>
      <p:sp>
        <p:nvSpPr>
          <p:cNvPr id="47" name="文本框 46"/>
          <p:cNvSpPr txBox="1"/>
          <p:nvPr/>
        </p:nvSpPr>
        <p:spPr>
          <a:xfrm>
            <a:off x="7582645" y="882885"/>
            <a:ext cx="1190785" cy="200055"/>
          </a:xfrm>
          <a:prstGeom prst="rect">
            <a:avLst/>
          </a:prstGeom>
          <a:solidFill>
            <a:schemeClr val="bg1">
              <a:lumMod val="85000"/>
            </a:schemeClr>
          </a:solidFill>
        </p:spPr>
        <p:txBody>
          <a:bodyPr wrap="square" rtlCol="0">
            <a:spAutoFit/>
          </a:bodyPr>
          <a:lstStyle/>
          <a:p>
            <a:pPr algn="ctr"/>
            <a:r>
              <a:rPr lang="en-US" altLang="zh-CN" sz="700" dirty="0"/>
              <a:t>E-Call </a:t>
            </a:r>
            <a:r>
              <a:rPr lang="zh-CN" altLang="en-US" sz="700" dirty="0"/>
              <a:t>拉动式供料系统</a:t>
            </a:r>
            <a:endParaRPr lang="en-US" altLang="zh-CN" sz="700" dirty="0"/>
          </a:p>
        </p:txBody>
      </p:sp>
      <p:grpSp>
        <p:nvGrpSpPr>
          <p:cNvPr id="3" name="组合 2"/>
          <p:cNvGrpSpPr/>
          <p:nvPr/>
        </p:nvGrpSpPr>
        <p:grpSpPr>
          <a:xfrm>
            <a:off x="-1" y="1672157"/>
            <a:ext cx="16695449" cy="24812537"/>
            <a:chOff x="3375925" y="1672157"/>
            <a:chExt cx="9990062" cy="24812537"/>
          </a:xfrm>
        </p:grpSpPr>
        <p:sp>
          <p:nvSpPr>
            <p:cNvPr id="34" name="矩形 33"/>
            <p:cNvSpPr/>
            <p:nvPr/>
          </p:nvSpPr>
          <p:spPr>
            <a:xfrm>
              <a:off x="3393334" y="1672157"/>
              <a:ext cx="8150582" cy="2660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5"/>
            <p:cNvSpPr txBox="1"/>
            <p:nvPr/>
          </p:nvSpPr>
          <p:spPr>
            <a:xfrm>
              <a:off x="6501882" y="2087935"/>
              <a:ext cx="4244229"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E-Suggestion </a:t>
              </a:r>
              <a:r>
                <a:rPr lang="zh-CN" altLang="en-US" b="1" dirty="0">
                  <a:solidFill>
                    <a:prstClr val="black"/>
                  </a:solidFill>
                  <a:latin typeface="等线" panose="02010600030101010101" pitchFamily="2" charset="-122"/>
                  <a:ea typeface="等线" panose="02010600030101010101" pitchFamily="2" charset="-122"/>
                </a:rPr>
                <a:t>合理化建议工具</a:t>
              </a:r>
              <a:endParaRPr lang="zh-CN" altLang="en-US" b="1" dirty="0">
                <a:solidFill>
                  <a:prstClr val="black"/>
                </a:solidFill>
                <a:latin typeface="Calibri" panose="020F0502020204030204"/>
                <a:ea typeface="等线" panose="02010600030101010101" pitchFamily="2" charset="-122"/>
              </a:endParaRPr>
            </a:p>
          </p:txBody>
        </p:sp>
        <p:sp>
          <p:nvSpPr>
            <p:cNvPr id="92" name="文本框 91"/>
            <p:cNvSpPr txBox="1"/>
            <p:nvPr/>
          </p:nvSpPr>
          <p:spPr>
            <a:xfrm>
              <a:off x="6387435" y="2588413"/>
              <a:ext cx="4004796" cy="1060931"/>
            </a:xfrm>
            <a:prstGeom prst="rect">
              <a:avLst/>
            </a:prstGeom>
            <a:noFill/>
          </p:spPr>
          <p:txBody>
            <a:bodyPr wrap="square">
              <a:spAutoFit/>
            </a:bodyPr>
            <a:lstStyle/>
            <a:p>
              <a:pPr>
                <a:lnSpc>
                  <a:spcPct val="200000"/>
                </a:lnSpc>
                <a:defRPr/>
              </a:pPr>
              <a:r>
                <a:rPr lang="zh-CN" altLang="en-US" sz="1100" dirty="0">
                  <a:solidFill>
                    <a:prstClr val="black"/>
                  </a:solidFill>
                  <a:latin typeface="Calibri" panose="020F0502020204030204"/>
                  <a:ea typeface="等线" panose="02010600030101010101" pitchFamily="2" charset="-122"/>
                </a:rPr>
                <a:t>合理化建议</a:t>
              </a:r>
              <a:r>
                <a:rPr lang="zh-CN" altLang="en-US" sz="1100" dirty="0">
                  <a:solidFill>
                    <a:prstClr val="black"/>
                  </a:solidFill>
                </a:rPr>
                <a:t>是制造自下而上现场</a:t>
              </a:r>
              <a:r>
                <a:rPr lang="zh-CN" altLang="en-US" sz="1100" dirty="0">
                  <a:solidFill>
                    <a:prstClr val="black"/>
                  </a:solidFill>
                  <a:latin typeface="Calibri" panose="020F0502020204030204"/>
                  <a:ea typeface="等线" panose="02010600030101010101" pitchFamily="2" charset="-122"/>
                </a:rPr>
                <a:t>持续改善工作的重要通道，灵娃</a:t>
              </a:r>
              <a:r>
                <a:rPr lang="en-US" altLang="zh-CN" sz="1100" dirty="0">
                  <a:solidFill>
                    <a:prstClr val="black"/>
                  </a:solidFill>
                  <a:latin typeface="Calibri" panose="020F0502020204030204"/>
                  <a:ea typeface="等线" panose="02010600030101010101" pitchFamily="2" charset="-122"/>
                </a:rPr>
                <a:t>E-Suggestion</a:t>
              </a:r>
              <a:r>
                <a:rPr lang="zh-CN" altLang="en-US" sz="1100" dirty="0">
                  <a:solidFill>
                    <a:prstClr val="black"/>
                  </a:solidFill>
                  <a:latin typeface="Calibri" panose="020F0502020204030204"/>
                  <a:ea typeface="等线" panose="02010600030101010101" pitchFamily="2" charset="-122"/>
                </a:rPr>
                <a:t>工具帮助制造现场实现合理化建议的收集、跟踪、汇总，并实现合理化建议对于提出建议人员你的反馈，并可以根据位置、设备、问题的历史查询，有效助力企业持续推进持续改善的环境氛围。</a:t>
              </a:r>
              <a:endParaRPr lang="zh-CN" altLang="en-US" sz="1100" dirty="0">
                <a:solidFill>
                  <a:prstClr val="black"/>
                </a:solidFill>
                <a:latin typeface="Calibri" panose="020F0502020204030204"/>
                <a:ea typeface="等线" panose="02010600030101010101" pitchFamily="2" charset="-122"/>
              </a:endParaRPr>
            </a:p>
          </p:txBody>
        </p:sp>
        <p:sp>
          <p:nvSpPr>
            <p:cNvPr id="95" name="矩形 94"/>
            <p:cNvSpPr/>
            <p:nvPr/>
          </p:nvSpPr>
          <p:spPr>
            <a:xfrm>
              <a:off x="3410744" y="7206927"/>
              <a:ext cx="8150582" cy="2660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TextBox 5"/>
            <p:cNvSpPr txBox="1"/>
            <p:nvPr/>
          </p:nvSpPr>
          <p:spPr>
            <a:xfrm>
              <a:off x="3732668" y="4295332"/>
              <a:ext cx="4123797" cy="369332"/>
            </a:xfrm>
            <a:prstGeom prst="rect">
              <a:avLst/>
            </a:prstGeom>
            <a:noFill/>
          </p:spPr>
          <p:txBody>
            <a:bodyPr wrap="square" rtlCol="0">
              <a:spAutoFit/>
            </a:bodyPr>
            <a:lstStyle/>
            <a:p>
              <a:r>
                <a:rPr lang="en-US" altLang="zh-CN" b="1" dirty="0">
                  <a:latin typeface="+mn-ea"/>
                </a:rPr>
                <a:t>E-SOP</a:t>
              </a:r>
              <a:r>
                <a:rPr lang="zh-CN" altLang="en-US" b="1" dirty="0">
                  <a:latin typeface="+mn-ea"/>
                </a:rPr>
                <a:t>电子操作指导书工具</a:t>
              </a:r>
              <a:endParaRPr lang="zh-CN" altLang="en-US" b="1" dirty="0"/>
            </a:p>
          </p:txBody>
        </p:sp>
        <p:sp>
          <p:nvSpPr>
            <p:cNvPr id="101" name="TextBox 6"/>
            <p:cNvSpPr txBox="1"/>
            <p:nvPr/>
          </p:nvSpPr>
          <p:spPr>
            <a:xfrm>
              <a:off x="3474700" y="5168627"/>
              <a:ext cx="3432563" cy="1446550"/>
            </a:xfrm>
            <a:prstGeom prst="rect">
              <a:avLst/>
            </a:prstGeom>
            <a:noFill/>
          </p:spPr>
          <p:txBody>
            <a:bodyPr wrap="square" rtlCol="0">
              <a:spAutoFit/>
            </a:bodyPr>
            <a:lstStyle/>
            <a:p>
              <a:r>
                <a:rPr lang="en-US" altLang="zh-CN" sz="1100" dirty="0"/>
                <a:t>ESOP</a:t>
              </a:r>
              <a:r>
                <a:rPr lang="zh-CN" altLang="en-US" sz="1100" dirty="0"/>
                <a:t>电子操作指导工具，用于现场各类生产、质量、设备等文档电子化，实现生产现场电子文档的实时化展示，</a:t>
              </a:r>
              <a:endParaRPr lang="en-US" altLang="zh-CN" sz="1100" dirty="0"/>
            </a:p>
            <a:p>
              <a:endParaRPr lang="en-US" altLang="zh-CN" sz="1100" dirty="0"/>
            </a:p>
            <a:p>
              <a:r>
                <a:rPr lang="zh-CN" altLang="en-US" sz="1100" dirty="0"/>
                <a:t>系统包括了文档审批流程，以便于现场文档的有效性控制。</a:t>
              </a:r>
              <a:endParaRPr lang="zh-CN" altLang="en-US" sz="1100" dirty="0"/>
            </a:p>
            <a:p>
              <a:r>
                <a:rPr lang="en-US" altLang="zh-CN" sz="1100" dirty="0"/>
                <a:t> </a:t>
              </a:r>
              <a:endParaRPr lang="en-US" altLang="zh-CN" sz="1100" dirty="0"/>
            </a:p>
            <a:p>
              <a:r>
                <a:rPr lang="zh-CN" altLang="en-US" sz="1100" dirty="0"/>
                <a:t>与灵娃</a:t>
              </a:r>
              <a:r>
                <a:rPr lang="en-US" altLang="zh-CN" sz="1100" dirty="0"/>
                <a:t>MOM</a:t>
              </a:r>
              <a:r>
                <a:rPr lang="zh-CN" altLang="en-US" sz="1100" dirty="0"/>
                <a:t>平台</a:t>
              </a:r>
              <a:r>
                <a:rPr lang="en-US" altLang="zh-CN" sz="1100" dirty="0"/>
                <a:t>MES</a:t>
              </a:r>
              <a:r>
                <a:rPr lang="zh-CN" altLang="en-US" sz="1100" dirty="0"/>
                <a:t>系统集成，可以实现根据工单实时调取对应的文档进行展示，避免频繁的手工切换。 </a:t>
              </a:r>
              <a:endParaRPr lang="en-US" altLang="zh-CN" sz="1100" dirty="0"/>
            </a:p>
            <a:p>
              <a:endParaRPr lang="en-US" altLang="zh-CN" sz="1100" dirty="0"/>
            </a:p>
          </p:txBody>
        </p:sp>
        <p:sp>
          <p:nvSpPr>
            <p:cNvPr id="104" name="TextBox 5"/>
            <p:cNvSpPr txBox="1"/>
            <p:nvPr/>
          </p:nvSpPr>
          <p:spPr>
            <a:xfrm>
              <a:off x="3862290" y="7328119"/>
              <a:ext cx="4123797" cy="369332"/>
            </a:xfrm>
            <a:prstGeom prst="rect">
              <a:avLst/>
            </a:prstGeom>
            <a:noFill/>
          </p:spPr>
          <p:txBody>
            <a:bodyPr wrap="square" rtlCol="0">
              <a:spAutoFit/>
            </a:bodyPr>
            <a:lstStyle/>
            <a:p>
              <a:r>
                <a:rPr lang="en-US" altLang="zh-CN" b="1" dirty="0">
                  <a:latin typeface="+mn-ea"/>
                </a:rPr>
                <a:t>Training</a:t>
              </a:r>
              <a:r>
                <a:rPr lang="zh-CN" altLang="en-US" b="1" dirty="0">
                  <a:latin typeface="+mn-ea"/>
                </a:rPr>
                <a:t>培训系统</a:t>
              </a:r>
              <a:endParaRPr lang="zh-CN" altLang="en-US" b="1" dirty="0">
                <a:latin typeface="+mn-ea"/>
              </a:endParaRPr>
            </a:p>
          </p:txBody>
        </p:sp>
        <p:sp>
          <p:nvSpPr>
            <p:cNvPr id="105" name="TextBox 6"/>
            <p:cNvSpPr txBox="1"/>
            <p:nvPr/>
          </p:nvSpPr>
          <p:spPr>
            <a:xfrm>
              <a:off x="3410745" y="7829033"/>
              <a:ext cx="3783817" cy="2076594"/>
            </a:xfrm>
            <a:prstGeom prst="rect">
              <a:avLst/>
            </a:prstGeom>
            <a:noFill/>
          </p:spPr>
          <p:txBody>
            <a:bodyPr wrap="square" rtlCol="0">
              <a:spAutoFit/>
            </a:bodyPr>
            <a:lstStyle/>
            <a:p>
              <a:pPr>
                <a:lnSpc>
                  <a:spcPct val="200000"/>
                </a:lnSpc>
              </a:pPr>
              <a:r>
                <a:rPr lang="en-US" altLang="zh-CN" sz="1100" dirty="0"/>
                <a:t>Training</a:t>
              </a:r>
              <a:r>
                <a:rPr lang="zh-CN" altLang="en-US" sz="1100" dirty="0"/>
                <a:t>培训系统，用于企业员工培训的系统，包括培训资源、培训申请、培训计划、培训实施、培训报表，对员工培训要求、培训内容定义明确，并严格监督，有效管理上岗员工具备合格的资格，从现场人员角度达到生产、质量稳定，降低不良率与异常，提高企业效率。</a:t>
              </a:r>
              <a:endParaRPr lang="zh-CN" altLang="en-US" sz="1100" dirty="0"/>
            </a:p>
            <a:p>
              <a:pPr>
                <a:lnSpc>
                  <a:spcPct val="200000"/>
                </a:lnSpc>
              </a:pPr>
              <a:r>
                <a:rPr lang="zh-CN" altLang="en-US" sz="1100" dirty="0"/>
                <a:t>培训系统通过流程化管理，了解员工真正实用、见效的培训，并通过这些培训让员工能及时获取有用的技能知识。</a:t>
              </a:r>
              <a:endParaRPr lang="zh-CN" altLang="en-US" sz="1100" dirty="0"/>
            </a:p>
            <a:p>
              <a:pPr>
                <a:lnSpc>
                  <a:spcPct val="200000"/>
                </a:lnSpc>
              </a:pPr>
              <a:r>
                <a:rPr lang="zh-CN" altLang="en-US" sz="1100" dirty="0"/>
                <a:t>通过与</a:t>
              </a:r>
              <a:r>
                <a:rPr lang="en-US" altLang="zh-CN" sz="1100" dirty="0"/>
                <a:t>MES</a:t>
              </a:r>
              <a:r>
                <a:rPr lang="zh-CN" altLang="en-US" sz="1100" dirty="0"/>
                <a:t>系统的集成，实现员工持证上岗的实现，有利于提升现场管理水平、质量提升。</a:t>
              </a:r>
              <a:endParaRPr lang="zh-CN" altLang="en-US" sz="1100" dirty="0"/>
            </a:p>
          </p:txBody>
        </p:sp>
        <p:sp>
          <p:nvSpPr>
            <p:cNvPr id="111" name="矩形 110"/>
            <p:cNvSpPr/>
            <p:nvPr/>
          </p:nvSpPr>
          <p:spPr>
            <a:xfrm>
              <a:off x="3375925" y="12692171"/>
              <a:ext cx="8185401" cy="2660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TextBox 5"/>
            <p:cNvSpPr txBox="1"/>
            <p:nvPr/>
          </p:nvSpPr>
          <p:spPr>
            <a:xfrm>
              <a:off x="9258538" y="10127581"/>
              <a:ext cx="4107449" cy="369332"/>
            </a:xfrm>
            <a:prstGeom prst="rect">
              <a:avLst/>
            </a:prstGeom>
            <a:noFill/>
          </p:spPr>
          <p:txBody>
            <a:bodyPr wrap="square" rtlCol="0">
              <a:spAutoFit/>
            </a:bodyPr>
            <a:lstStyle/>
            <a:p>
              <a:r>
                <a:rPr lang="en-US" altLang="zh-CN" b="1" dirty="0">
                  <a:latin typeface="+mn-ea"/>
                </a:rPr>
                <a:t>ANDON</a:t>
              </a:r>
              <a:r>
                <a:rPr lang="zh-CN" altLang="en-US" b="1" dirty="0">
                  <a:latin typeface="+mn-ea"/>
                </a:rPr>
                <a:t>暗灯</a:t>
              </a:r>
              <a:r>
                <a:rPr lang="en-US" altLang="zh-CN" b="1" dirty="0">
                  <a:latin typeface="+mn-ea"/>
                </a:rPr>
                <a:t>-</a:t>
              </a:r>
              <a:r>
                <a:rPr lang="zh-CN" altLang="en-US" b="1" dirty="0">
                  <a:latin typeface="+mn-ea"/>
                </a:rPr>
                <a:t>现场快反系统</a:t>
              </a:r>
              <a:endParaRPr lang="zh-CN" altLang="en-US" b="1" dirty="0"/>
            </a:p>
          </p:txBody>
        </p:sp>
        <p:sp>
          <p:nvSpPr>
            <p:cNvPr id="113" name="TextBox 6"/>
            <p:cNvSpPr txBox="1"/>
            <p:nvPr/>
          </p:nvSpPr>
          <p:spPr>
            <a:xfrm>
              <a:off x="6594988" y="10612509"/>
              <a:ext cx="4868511" cy="1738040"/>
            </a:xfrm>
            <a:prstGeom prst="rect">
              <a:avLst/>
            </a:prstGeom>
            <a:noFill/>
          </p:spPr>
          <p:txBody>
            <a:bodyPr wrap="square" rtlCol="0">
              <a:spAutoFit/>
            </a:bodyPr>
            <a:lstStyle/>
            <a:p>
              <a:pPr>
                <a:lnSpc>
                  <a:spcPct val="200000"/>
                </a:lnSpc>
              </a:pPr>
              <a:r>
                <a:rPr lang="en-US" altLang="zh-CN" sz="1100" dirty="0"/>
                <a:t>Andon</a:t>
              </a:r>
              <a:r>
                <a:rPr lang="zh-CN" altLang="en-US" sz="1100" dirty="0"/>
                <a:t>系统，作为自主研发的现场快反系统模块，是精益生产制造管理的一个核心工具。在制造过程中能够发现各种生产、质量、物料、人员等异常，及时报送反馈，并流程监控，确保能够在最短的时间里解决问题，使生产能够平稳进行，提高效率。同时，可以产生专家资料库，有助于现场管理的改善与提升。</a:t>
              </a:r>
              <a:endParaRPr lang="zh-CN" altLang="en-US" sz="1100" dirty="0"/>
            </a:p>
            <a:p>
              <a:pPr>
                <a:lnSpc>
                  <a:spcPct val="200000"/>
                </a:lnSpc>
              </a:pPr>
              <a:r>
                <a:rPr lang="zh-CN" altLang="en-US" sz="1100" dirty="0"/>
                <a:t>通过设备联网等方式，实现设备状态的实时集中监控、实时报警、及时处理，提升正确性及及时性。</a:t>
              </a:r>
              <a:endParaRPr lang="zh-CN" altLang="en-US" sz="1100" dirty="0"/>
            </a:p>
            <a:p>
              <a:pPr>
                <a:lnSpc>
                  <a:spcPct val="200000"/>
                </a:lnSpc>
              </a:pPr>
              <a:r>
                <a:rPr lang="zh-CN" altLang="en-US" sz="1100" dirty="0"/>
                <a:t>通过与灵娃</a:t>
              </a:r>
              <a:r>
                <a:rPr lang="en-US" altLang="zh-CN" sz="1100" dirty="0"/>
                <a:t>MOM</a:t>
              </a:r>
              <a:r>
                <a:rPr lang="zh-CN" altLang="en-US" sz="1100" dirty="0"/>
                <a:t>平台的</a:t>
              </a:r>
              <a:r>
                <a:rPr lang="en-US" altLang="zh-CN" sz="1100" dirty="0"/>
                <a:t>EAM</a:t>
              </a:r>
              <a:r>
                <a:rPr lang="zh-CN" altLang="en-US" sz="1100" dirty="0"/>
                <a:t>系统的集成，实现现场生产、设备状态的全可视化，提供实时数据信息，有助于提升现场管理水平。</a:t>
              </a:r>
              <a:endParaRPr lang="zh-CN" altLang="en-US" sz="1100" dirty="0"/>
            </a:p>
          </p:txBody>
        </p:sp>
        <p:sp>
          <p:nvSpPr>
            <p:cNvPr id="116" name="TextBox 5"/>
            <p:cNvSpPr txBox="1"/>
            <p:nvPr/>
          </p:nvSpPr>
          <p:spPr>
            <a:xfrm>
              <a:off x="7437529" y="12801111"/>
              <a:ext cx="4123797" cy="369332"/>
            </a:xfrm>
            <a:prstGeom prst="rect">
              <a:avLst/>
            </a:prstGeom>
            <a:noFill/>
          </p:spPr>
          <p:txBody>
            <a:bodyPr wrap="square" rtlCol="0">
              <a:spAutoFit/>
            </a:bodyPr>
            <a:lstStyle/>
            <a:p>
              <a:r>
                <a:rPr lang="en-US" altLang="zh-CN" b="1" dirty="0">
                  <a:latin typeface="+mn-ea"/>
                </a:rPr>
                <a:t>E-CALL</a:t>
              </a:r>
              <a:r>
                <a:rPr lang="zh-CN" altLang="en-US" b="1" dirty="0">
                  <a:latin typeface="+mn-ea"/>
                </a:rPr>
                <a:t>拉动式供料系统</a:t>
              </a:r>
              <a:endParaRPr lang="zh-CN" altLang="en-US" b="1" dirty="0">
                <a:latin typeface="+mn-ea"/>
              </a:endParaRPr>
            </a:p>
          </p:txBody>
        </p:sp>
        <p:sp>
          <p:nvSpPr>
            <p:cNvPr id="117" name="TextBox 6"/>
            <p:cNvSpPr txBox="1"/>
            <p:nvPr/>
          </p:nvSpPr>
          <p:spPr>
            <a:xfrm>
              <a:off x="3474700" y="13015981"/>
              <a:ext cx="5853159" cy="2462213"/>
            </a:xfrm>
            <a:prstGeom prst="rect">
              <a:avLst/>
            </a:prstGeom>
            <a:noFill/>
          </p:spPr>
          <p:txBody>
            <a:bodyPr wrap="square" rtlCol="0">
              <a:spAutoFit/>
            </a:bodyPr>
            <a:lstStyle/>
            <a:p>
              <a:pPr>
                <a:lnSpc>
                  <a:spcPct val="200000"/>
                </a:lnSpc>
              </a:pPr>
              <a:r>
                <a:rPr lang="en-US" altLang="zh-CN" sz="1100" dirty="0"/>
                <a:t>E-CALL</a:t>
              </a:r>
              <a:r>
                <a:rPr lang="zh-CN" altLang="en-US" sz="1100" dirty="0"/>
                <a:t>拉动式供料系统，是企业实施精益生产的物料配送方式，实现在需要时，按需要量，配送物料至相应产线站位的控制系统，能使物流和信息流有机的结合，避免人力、物料、空间的浪费。</a:t>
              </a:r>
              <a:endParaRPr lang="zh-CN" altLang="en-US" sz="1100" dirty="0"/>
            </a:p>
            <a:p>
              <a:pPr>
                <a:lnSpc>
                  <a:spcPct val="200000"/>
                </a:lnSpc>
              </a:pPr>
              <a:r>
                <a:rPr lang="zh-CN" altLang="en-US" sz="1100" dirty="0"/>
                <a:t>系统通过采用工单齐套性备料、现场物料消耗性备料相结合的方式，通过仓库向产线按时、按需配送物料，既保证产线不会因为缺料断线，也不会因为物料配送过多，现场溢料。</a:t>
              </a:r>
              <a:endParaRPr lang="zh-CN" altLang="en-US" sz="1100" dirty="0"/>
            </a:p>
            <a:p>
              <a:pPr>
                <a:lnSpc>
                  <a:spcPct val="200000"/>
                </a:lnSpc>
              </a:pPr>
              <a:r>
                <a:rPr lang="zh-CN" altLang="en-US" sz="1100" dirty="0"/>
                <a:t>系统通过看板也可以实时显示物料需求情况，以及物料紧急程度。</a:t>
              </a:r>
              <a:endParaRPr lang="zh-CN" altLang="en-US" sz="1100" dirty="0"/>
            </a:p>
            <a:p>
              <a:pPr>
                <a:lnSpc>
                  <a:spcPct val="200000"/>
                </a:lnSpc>
              </a:pPr>
              <a:r>
                <a:rPr lang="zh-CN" altLang="en-US" sz="1100" dirty="0"/>
                <a:t>通过与</a:t>
              </a:r>
              <a:r>
                <a:rPr lang="en-US" altLang="zh-CN" sz="1100" dirty="0"/>
                <a:t>DISP AGV</a:t>
              </a:r>
              <a:r>
                <a:rPr lang="zh-CN" altLang="en-US" sz="1100" dirty="0"/>
                <a:t>调度系统的集成，还可以实现物料配送的及时化、无人化。</a:t>
              </a:r>
              <a:endParaRPr lang="en-US" altLang="zh-CN" sz="1100" dirty="0"/>
            </a:p>
            <a:p>
              <a:endParaRPr lang="en-US" altLang="zh-CN" sz="1100" dirty="0"/>
            </a:p>
            <a:p>
              <a:endParaRPr lang="zh-CN" altLang="en-US" sz="1100" dirty="0"/>
            </a:p>
          </p:txBody>
        </p:sp>
        <p:sp>
          <p:nvSpPr>
            <p:cNvPr id="35" name="TextBox 5"/>
            <p:cNvSpPr txBox="1"/>
            <p:nvPr/>
          </p:nvSpPr>
          <p:spPr>
            <a:xfrm>
              <a:off x="7634436" y="15482258"/>
              <a:ext cx="1773198" cy="369332"/>
            </a:xfrm>
            <a:prstGeom prst="rect">
              <a:avLst/>
            </a:prstGeom>
            <a:noFill/>
          </p:spPr>
          <p:txBody>
            <a:bodyPr wrap="square" rtlCol="0">
              <a:spAutoFit/>
            </a:bodyPr>
            <a:lstStyle/>
            <a:p>
              <a:r>
                <a:rPr lang="en-US" altLang="zh-CN" b="1" dirty="0">
                  <a:latin typeface="+mn-ea"/>
                </a:rPr>
                <a:t>Layer Audit– </a:t>
              </a:r>
              <a:r>
                <a:rPr lang="zh-CN" altLang="en-US" b="1" dirty="0">
                  <a:latin typeface="+mn-ea"/>
                </a:rPr>
                <a:t>分层审核工具</a:t>
              </a:r>
              <a:endParaRPr lang="zh-CN" altLang="en-US" b="1" dirty="0"/>
            </a:p>
          </p:txBody>
        </p:sp>
        <p:sp>
          <p:nvSpPr>
            <p:cNvPr id="36" name="TextBox 6"/>
            <p:cNvSpPr txBox="1"/>
            <p:nvPr/>
          </p:nvSpPr>
          <p:spPr>
            <a:xfrm>
              <a:off x="6501882" y="16314238"/>
              <a:ext cx="3718569" cy="1615827"/>
            </a:xfrm>
            <a:prstGeom prst="rect">
              <a:avLst/>
            </a:prstGeom>
            <a:noFill/>
          </p:spPr>
          <p:txBody>
            <a:bodyPr wrap="square" rtlCol="0">
              <a:spAutoFit/>
            </a:bodyPr>
            <a:lstStyle/>
            <a:p>
              <a:pPr>
                <a:lnSpc>
                  <a:spcPct val="200000"/>
                </a:lnSpc>
              </a:pPr>
              <a:r>
                <a:rPr lang="zh-CN" altLang="en-US" sz="1100" b="1" dirty="0"/>
                <a:t>分层审核是肢体组织自上而下进行管理的利器，发现的问题是未来改进的源泉，</a:t>
              </a:r>
              <a:endParaRPr lang="en-US" altLang="zh-CN" sz="1100" b="1" dirty="0"/>
            </a:p>
            <a:p>
              <a:pPr>
                <a:lnSpc>
                  <a:spcPct val="200000"/>
                </a:lnSpc>
              </a:pPr>
              <a:endParaRPr lang="en-US" altLang="zh-CN" sz="1100" b="1" dirty="0"/>
            </a:p>
            <a:p>
              <a:pPr>
                <a:lnSpc>
                  <a:spcPct val="200000"/>
                </a:lnSpc>
              </a:pPr>
              <a:r>
                <a:rPr lang="zh-CN" altLang="en-US" sz="1100" b="1" dirty="0"/>
                <a:t>灵娃分层审核工具支持多层级现场审核计划管理，支持手机端，针对个人的审核计划提醒， 有效跟踪审核发现问题的整改计划进度。让审核不再流于形式、</a:t>
              </a:r>
              <a:endParaRPr lang="en-US" altLang="zh-CN" sz="1100" b="1" dirty="0"/>
            </a:p>
            <a:p>
              <a:endParaRPr lang="zh-CN" altLang="en-US" sz="1100" dirty="0"/>
            </a:p>
          </p:txBody>
        </p:sp>
        <p:sp>
          <p:nvSpPr>
            <p:cNvPr id="39" name="TextBox 5"/>
            <p:cNvSpPr txBox="1"/>
            <p:nvPr/>
          </p:nvSpPr>
          <p:spPr>
            <a:xfrm>
              <a:off x="8971845" y="18956345"/>
              <a:ext cx="4107449" cy="369332"/>
            </a:xfrm>
            <a:prstGeom prst="rect">
              <a:avLst/>
            </a:prstGeom>
            <a:noFill/>
          </p:spPr>
          <p:txBody>
            <a:bodyPr wrap="square" rtlCol="0">
              <a:spAutoFit/>
            </a:bodyPr>
            <a:lstStyle/>
            <a:p>
              <a:r>
                <a:rPr lang="en-US" altLang="zh-CN" b="1" dirty="0">
                  <a:latin typeface="+mn-ea"/>
                </a:rPr>
                <a:t>SPC </a:t>
              </a:r>
              <a:r>
                <a:rPr lang="zh-CN" altLang="en-US" b="1" dirty="0">
                  <a:latin typeface="+mn-ea"/>
                </a:rPr>
                <a:t>统计过程管理工具</a:t>
              </a:r>
              <a:endParaRPr lang="zh-CN" altLang="en-US" b="1" dirty="0"/>
            </a:p>
          </p:txBody>
        </p:sp>
        <p:sp>
          <p:nvSpPr>
            <p:cNvPr id="40" name="TextBox 6"/>
            <p:cNvSpPr txBox="1"/>
            <p:nvPr/>
          </p:nvSpPr>
          <p:spPr>
            <a:xfrm>
              <a:off x="8064043" y="19489047"/>
              <a:ext cx="2577962" cy="1615827"/>
            </a:xfrm>
            <a:prstGeom prst="rect">
              <a:avLst/>
            </a:prstGeom>
            <a:noFill/>
          </p:spPr>
          <p:txBody>
            <a:bodyPr wrap="square" rtlCol="0">
              <a:spAutoFit/>
            </a:bodyPr>
            <a:lstStyle/>
            <a:p>
              <a:pPr indent="266700"/>
              <a:r>
                <a:rPr lang="zh-CN" altLang="en-US" sz="1100" b="1" dirty="0"/>
                <a:t>灵娃</a:t>
              </a:r>
              <a:r>
                <a:rPr lang="en-US" altLang="zh-CN" sz="1100" b="1" dirty="0"/>
                <a:t>SPC</a:t>
              </a:r>
              <a:r>
                <a:rPr lang="zh-CN" altLang="en-US" sz="1100" b="1" dirty="0"/>
                <a:t>工具全面融合</a:t>
              </a:r>
              <a:r>
                <a:rPr lang="zh-CN" altLang="zh-CN" sz="1100" dirty="0"/>
                <a:t>统计过程管理。融合</a:t>
              </a:r>
              <a:r>
                <a:rPr lang="en-US" altLang="zh-CN" sz="1100" dirty="0"/>
                <a:t>7</a:t>
              </a:r>
              <a:r>
                <a:rPr lang="zh-CN" altLang="zh-CN" sz="1100" dirty="0"/>
                <a:t>大判据，对于关键工艺参数、产品质量进行日常质量趋势监控。消灭风险于早期萌芽状态。</a:t>
              </a:r>
              <a:endParaRPr lang="en-US" altLang="zh-CN" sz="1100" dirty="0"/>
            </a:p>
            <a:p>
              <a:pPr indent="266700"/>
              <a:r>
                <a:rPr lang="zh-CN" altLang="en-US" sz="1100" dirty="0"/>
                <a:t>支持手机端查看。异常报警，异常信息实施推送到指定负责人等功能。</a:t>
              </a:r>
              <a:endParaRPr lang="en-US" altLang="zh-CN" sz="1100" dirty="0"/>
            </a:p>
            <a:p>
              <a:pPr indent="266700"/>
              <a:r>
                <a:rPr lang="zh-CN" altLang="en-US" sz="1100" dirty="0"/>
                <a:t>通过与灵娃</a:t>
              </a:r>
              <a:r>
                <a:rPr lang="en-US" altLang="zh-CN" sz="1100" dirty="0"/>
                <a:t>MOM</a:t>
              </a:r>
              <a:r>
                <a:rPr lang="zh-CN" altLang="en-US" sz="1100" dirty="0"/>
                <a:t>平台的数采集成，可以实现主流设备的测量数据自动采集。</a:t>
              </a:r>
              <a:endParaRPr lang="en-US" altLang="zh-CN" sz="1100" dirty="0"/>
            </a:p>
            <a:p>
              <a:pPr indent="266700"/>
              <a:endParaRPr lang="en-US" altLang="zh-CN" sz="1100" dirty="0"/>
            </a:p>
            <a:p>
              <a:pPr indent="266700"/>
              <a:endParaRPr lang="zh-CN" altLang="zh-CN" sz="1100" dirty="0"/>
            </a:p>
          </p:txBody>
        </p:sp>
        <p:sp>
          <p:nvSpPr>
            <p:cNvPr id="45" name="TextBox 5"/>
            <p:cNvSpPr txBox="1"/>
            <p:nvPr/>
          </p:nvSpPr>
          <p:spPr>
            <a:xfrm>
              <a:off x="8935625" y="21673841"/>
              <a:ext cx="1489845" cy="369332"/>
            </a:xfrm>
            <a:prstGeom prst="rect">
              <a:avLst/>
            </a:prstGeom>
            <a:noFill/>
          </p:spPr>
          <p:txBody>
            <a:bodyPr wrap="square" rtlCol="0">
              <a:spAutoFit/>
            </a:bodyPr>
            <a:lstStyle/>
            <a:p>
              <a:r>
                <a:rPr lang="zh-CN" altLang="en-US" b="1" dirty="0">
                  <a:latin typeface="+mn-ea"/>
                </a:rPr>
                <a:t>变更点管理 </a:t>
              </a:r>
              <a:r>
                <a:rPr lang="en-US" altLang="zh-CN" b="1" dirty="0">
                  <a:latin typeface="+mn-ea"/>
                </a:rPr>
                <a:t>CPC</a:t>
              </a:r>
              <a:r>
                <a:rPr lang="zh-CN" altLang="en-US" b="1" dirty="0">
                  <a:latin typeface="+mn-ea"/>
                </a:rPr>
                <a:t>工具</a:t>
              </a:r>
              <a:endParaRPr lang="zh-CN" altLang="en-US" b="1" dirty="0"/>
            </a:p>
          </p:txBody>
        </p:sp>
        <p:sp>
          <p:nvSpPr>
            <p:cNvPr id="48" name="TextBox 6"/>
            <p:cNvSpPr txBox="1"/>
            <p:nvPr/>
          </p:nvSpPr>
          <p:spPr>
            <a:xfrm>
              <a:off x="3537779" y="21926389"/>
              <a:ext cx="5434066" cy="2462213"/>
            </a:xfrm>
            <a:prstGeom prst="rect">
              <a:avLst/>
            </a:prstGeom>
            <a:noFill/>
          </p:spPr>
          <p:txBody>
            <a:bodyPr wrap="square" rtlCol="0">
              <a:spAutoFit/>
            </a:bodyPr>
            <a:lstStyle/>
            <a:p>
              <a:r>
                <a:rPr lang="zh-CN" altLang="en-US" sz="1100" dirty="0"/>
                <a:t>生产制造需要的是稳定不便，但实际变化和变更不可以避免，如何管控变更，成为有效稳定生产的重要工具。</a:t>
              </a:r>
              <a:endParaRPr lang="en-US" altLang="zh-CN" sz="1100" dirty="0"/>
            </a:p>
            <a:p>
              <a:r>
                <a:rPr lang="zh-CN" altLang="en-US" sz="1100" dirty="0"/>
                <a:t>变更不可怕， 可怕的是无计划的变更，无协同的变更</a:t>
              </a:r>
              <a:endParaRPr lang="en-US" altLang="zh-CN" sz="1100" dirty="0"/>
            </a:p>
            <a:p>
              <a:pPr marL="742950" lvl="1" indent="-285750">
                <a:lnSpc>
                  <a:spcPct val="200000"/>
                </a:lnSpc>
                <a:buFont typeface="Arial" panose="020B0604020202020204" pitchFamily="34" charset="0"/>
                <a:buChar char="•"/>
              </a:pPr>
              <a:r>
                <a:rPr lang="zh-CN" altLang="en-US" sz="1100" dirty="0"/>
                <a:t>产品变更（ 设计、规范、产品参数</a:t>
              </a:r>
              <a:r>
                <a:rPr lang="en-US" altLang="zh-CN" sz="1100" dirty="0"/>
                <a:t>….</a:t>
              </a:r>
              <a:r>
                <a:rPr lang="zh-CN" altLang="en-US" sz="1100" dirty="0"/>
                <a:t>）</a:t>
              </a:r>
              <a:endParaRPr lang="en-US" altLang="zh-CN" sz="1100" dirty="0"/>
            </a:p>
            <a:p>
              <a:pPr marL="742950" lvl="1" indent="-285750">
                <a:lnSpc>
                  <a:spcPct val="200000"/>
                </a:lnSpc>
                <a:buFont typeface="Arial" panose="020B0604020202020204" pitchFamily="34" charset="0"/>
                <a:buChar char="•"/>
              </a:pPr>
              <a:r>
                <a:rPr lang="zh-CN" altLang="en-US" sz="1100" dirty="0"/>
                <a:t>物料变化 （ 供应商，规格、规范</a:t>
              </a:r>
              <a:r>
                <a:rPr lang="en-US" altLang="zh-CN" sz="1100" dirty="0"/>
                <a:t>…)</a:t>
              </a:r>
              <a:endParaRPr lang="en-US" altLang="zh-CN" sz="1100" dirty="0"/>
            </a:p>
            <a:p>
              <a:pPr marL="742950" lvl="1" indent="-285750">
                <a:lnSpc>
                  <a:spcPct val="200000"/>
                </a:lnSpc>
                <a:buFont typeface="Arial" panose="020B0604020202020204" pitchFamily="34" charset="0"/>
                <a:buChar char="•"/>
              </a:pPr>
              <a:r>
                <a:rPr lang="zh-CN" altLang="en-US" sz="1100" dirty="0"/>
                <a:t>设备变化  （ 工装、夹具、设备调整、程序变化、）</a:t>
              </a:r>
              <a:endParaRPr lang="en-US" altLang="zh-CN" sz="1100" dirty="0"/>
            </a:p>
            <a:p>
              <a:pPr marL="742950" lvl="1" indent="-285750">
                <a:lnSpc>
                  <a:spcPct val="200000"/>
                </a:lnSpc>
                <a:buFont typeface="Arial" panose="020B0604020202020204" pitchFamily="34" charset="0"/>
                <a:buChar char="•"/>
              </a:pPr>
              <a:r>
                <a:rPr lang="zh-CN" altLang="en-US" sz="1100" dirty="0"/>
                <a:t>人员变动（ 新员工、新上岗、</a:t>
              </a:r>
              <a:r>
                <a:rPr lang="en-US" altLang="zh-CN" sz="1100" dirty="0"/>
                <a:t>…)</a:t>
              </a:r>
              <a:endParaRPr lang="en-US" altLang="zh-CN" sz="1100" dirty="0"/>
            </a:p>
            <a:p>
              <a:pPr marL="742950" lvl="1" indent="-285750">
                <a:lnSpc>
                  <a:spcPct val="200000"/>
                </a:lnSpc>
                <a:buFont typeface="Arial" panose="020B0604020202020204" pitchFamily="34" charset="0"/>
                <a:buChar char="•"/>
              </a:pPr>
              <a:r>
                <a:rPr lang="zh-CN" altLang="en-US" sz="1100" dirty="0"/>
                <a:t>工艺变化 （ 工艺流程、工艺参数</a:t>
              </a:r>
              <a:r>
                <a:rPr lang="en-US" altLang="zh-CN" sz="1100" dirty="0"/>
                <a:t>……</a:t>
              </a:r>
              <a:endParaRPr lang="en-US" altLang="zh-CN" sz="1100" dirty="0"/>
            </a:p>
            <a:p>
              <a:endParaRPr lang="zh-CN" altLang="en-US" sz="1100" dirty="0"/>
            </a:p>
            <a:p>
              <a:r>
                <a:rPr lang="zh-CN" altLang="en-US" sz="1100" b="1" dirty="0"/>
                <a:t>灵娃</a:t>
              </a:r>
              <a:r>
                <a:rPr lang="en-US" altLang="zh-CN" sz="1100" b="1" dirty="0"/>
                <a:t>CPC</a:t>
              </a:r>
              <a:r>
                <a:rPr lang="zh-CN" altLang="en-US" sz="1100" b="1" dirty="0"/>
                <a:t>工具，全面管理现场变更，支持手机端，变更计划，提前通知变更消息，让变更变得简单可控。</a:t>
              </a:r>
              <a:endParaRPr lang="zh-CN" altLang="en-US" sz="1100" dirty="0"/>
            </a:p>
          </p:txBody>
        </p:sp>
        <p:sp>
          <p:nvSpPr>
            <p:cNvPr id="51" name="TextBox 5"/>
            <p:cNvSpPr txBox="1"/>
            <p:nvPr/>
          </p:nvSpPr>
          <p:spPr>
            <a:xfrm>
              <a:off x="8537922" y="25223649"/>
              <a:ext cx="4107449" cy="369332"/>
            </a:xfrm>
            <a:prstGeom prst="rect">
              <a:avLst/>
            </a:prstGeom>
            <a:noFill/>
          </p:spPr>
          <p:txBody>
            <a:bodyPr wrap="square" rtlCol="0">
              <a:spAutoFit/>
            </a:bodyPr>
            <a:lstStyle/>
            <a:p>
              <a:r>
                <a:rPr lang="zh-CN" altLang="en-US" b="1" dirty="0">
                  <a:latin typeface="+mn-ea"/>
                </a:rPr>
                <a:t>现场目视化工具</a:t>
              </a:r>
              <a:endParaRPr lang="zh-CN" altLang="en-US" b="1" dirty="0"/>
            </a:p>
          </p:txBody>
        </p:sp>
        <p:sp>
          <p:nvSpPr>
            <p:cNvPr id="52" name="TextBox 6"/>
            <p:cNvSpPr txBox="1"/>
            <p:nvPr/>
          </p:nvSpPr>
          <p:spPr>
            <a:xfrm>
              <a:off x="5347010" y="25762317"/>
              <a:ext cx="5434066" cy="722377"/>
            </a:xfrm>
            <a:prstGeom prst="rect">
              <a:avLst/>
            </a:prstGeom>
            <a:noFill/>
          </p:spPr>
          <p:txBody>
            <a:bodyPr wrap="square" rtlCol="0">
              <a:spAutoFit/>
            </a:bodyPr>
            <a:lstStyle/>
            <a:p>
              <a:pPr>
                <a:lnSpc>
                  <a:spcPct val="200000"/>
                </a:lnSpc>
              </a:pPr>
              <a:r>
                <a:rPr lang="zh-CN" altLang="en-US" sz="1100" dirty="0"/>
                <a:t>制造现场需要很多标准化的管理目视化看板，灵娃现场目视化工具集合了安全绿十字、</a:t>
              </a:r>
              <a:r>
                <a:rPr lang="en-US" altLang="zh-CN" sz="1100" dirty="0"/>
                <a:t>5S</a:t>
              </a:r>
              <a:r>
                <a:rPr lang="zh-CN" altLang="en-US" sz="1100" dirty="0"/>
                <a:t>、合理化建议、渐渐目视表、员工技能矩阵等多种表单，实现现场电子化集合管理，无需人工花费大量时间制作。并统一化现场展示。</a:t>
              </a:r>
              <a:endParaRPr lang="zh-CN" altLang="en-US" sz="1100" dirty="0"/>
            </a:p>
          </p:txBody>
        </p:sp>
      </p:grpSp>
      <p:sp>
        <p:nvSpPr>
          <p:cNvPr id="148" name="文本框 147"/>
          <p:cNvSpPr txBox="1"/>
          <p:nvPr/>
        </p:nvSpPr>
        <p:spPr>
          <a:xfrm>
            <a:off x="9993404" y="903807"/>
            <a:ext cx="1165156" cy="200055"/>
          </a:xfrm>
          <a:prstGeom prst="rect">
            <a:avLst/>
          </a:prstGeom>
          <a:solidFill>
            <a:schemeClr val="bg1">
              <a:lumMod val="85000"/>
            </a:schemeClr>
          </a:solidFill>
        </p:spPr>
        <p:txBody>
          <a:bodyPr wrap="square" rtlCol="0">
            <a:spAutoFit/>
          </a:bodyPr>
          <a:lstStyle/>
          <a:p>
            <a:r>
              <a:rPr lang="en-US" altLang="zh-CN" sz="700" dirty="0"/>
              <a:t>E-Suggestion</a:t>
            </a:r>
            <a:r>
              <a:rPr lang="zh-CN" altLang="en-US" sz="700" dirty="0"/>
              <a:t>合理化建议</a:t>
            </a:r>
            <a:endParaRPr lang="en-US" altLang="zh-CN" sz="700" dirty="0"/>
          </a:p>
        </p:txBody>
      </p:sp>
      <p:sp>
        <p:nvSpPr>
          <p:cNvPr id="150" name="文本框 149"/>
          <p:cNvSpPr txBox="1"/>
          <p:nvPr/>
        </p:nvSpPr>
        <p:spPr>
          <a:xfrm>
            <a:off x="6235216" y="888417"/>
            <a:ext cx="1184079" cy="200055"/>
          </a:xfrm>
          <a:prstGeom prst="rect">
            <a:avLst/>
          </a:prstGeom>
          <a:solidFill>
            <a:schemeClr val="bg1">
              <a:lumMod val="85000"/>
            </a:schemeClr>
          </a:solidFill>
        </p:spPr>
        <p:txBody>
          <a:bodyPr wrap="square" rtlCol="0">
            <a:spAutoFit/>
          </a:bodyPr>
          <a:lstStyle/>
          <a:p>
            <a:r>
              <a:rPr lang="en-US" altLang="zh-CN" sz="700" dirty="0"/>
              <a:t>ESOP </a:t>
            </a:r>
            <a:r>
              <a:rPr lang="zh-CN" altLang="en-US" sz="700" dirty="0"/>
              <a:t>电子化操作指导书</a:t>
            </a:r>
            <a:endParaRPr lang="zh-CN" altLang="en-US" sz="700" dirty="0"/>
          </a:p>
        </p:txBody>
      </p:sp>
      <p:sp>
        <p:nvSpPr>
          <p:cNvPr id="152" name="文本框 151"/>
          <p:cNvSpPr txBox="1"/>
          <p:nvPr/>
        </p:nvSpPr>
        <p:spPr>
          <a:xfrm>
            <a:off x="8829906" y="891468"/>
            <a:ext cx="1005699" cy="200055"/>
          </a:xfrm>
          <a:prstGeom prst="rect">
            <a:avLst/>
          </a:prstGeom>
          <a:solidFill>
            <a:schemeClr val="bg1">
              <a:lumMod val="85000"/>
            </a:schemeClr>
          </a:solidFill>
        </p:spPr>
        <p:txBody>
          <a:bodyPr wrap="square" rtlCol="0">
            <a:spAutoFit/>
          </a:bodyPr>
          <a:lstStyle/>
          <a:p>
            <a:pPr algn="ctr"/>
            <a:r>
              <a:rPr lang="en-US" altLang="zh-CN" sz="700" dirty="0"/>
              <a:t>Training </a:t>
            </a:r>
            <a:r>
              <a:rPr lang="zh-CN" altLang="en-US" sz="700" dirty="0"/>
              <a:t>培训系统</a:t>
            </a:r>
            <a:endParaRPr lang="zh-CN" altLang="en-US" sz="700" dirty="0"/>
          </a:p>
        </p:txBody>
      </p:sp>
      <p:pic>
        <p:nvPicPr>
          <p:cNvPr id="54" name="图片 53"/>
          <p:cNvPicPr>
            <a:picLocks noChangeAspect="1"/>
          </p:cNvPicPr>
          <p:nvPr/>
        </p:nvPicPr>
        <p:blipFill>
          <a:blip r:embed="rId2"/>
          <a:stretch>
            <a:fillRect/>
          </a:stretch>
        </p:blipFill>
        <p:spPr>
          <a:xfrm>
            <a:off x="314425" y="19103340"/>
            <a:ext cx="4168441" cy="218782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3" name="图片 52"/>
          <p:cNvPicPr>
            <a:picLocks noChangeAspect="1"/>
          </p:cNvPicPr>
          <p:nvPr/>
        </p:nvPicPr>
        <p:blipFill>
          <a:blip r:embed="rId3"/>
          <a:stretch>
            <a:fillRect/>
          </a:stretch>
        </p:blipFill>
        <p:spPr>
          <a:xfrm>
            <a:off x="3087724" y="18372554"/>
            <a:ext cx="3781114" cy="183595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56" name="组合 55"/>
          <p:cNvGrpSpPr/>
          <p:nvPr/>
        </p:nvGrpSpPr>
        <p:grpSpPr>
          <a:xfrm>
            <a:off x="8860323" y="7282716"/>
            <a:ext cx="3198631" cy="2569409"/>
            <a:chOff x="272054" y="641478"/>
            <a:chExt cx="7987994" cy="5505649"/>
          </a:xfrm>
        </p:grpSpPr>
        <p:sp>
          <p:nvSpPr>
            <p:cNvPr id="57" name="等腰三角形 2"/>
            <p:cNvSpPr/>
            <p:nvPr/>
          </p:nvSpPr>
          <p:spPr>
            <a:xfrm flipV="1">
              <a:off x="3389127" y="1394198"/>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5400000" scaled="1"/>
              <a:tileRect/>
            </a:gradFill>
            <a:ln w="25400" cap="flat" cmpd="sng" algn="ctr">
              <a:solidFill>
                <a:srgbClr val="4BACC6"/>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a:ln>
                  <a:noFill/>
                </a:ln>
                <a:solidFill>
                  <a:sysClr val="window" lastClr="FFFFFF"/>
                </a:solidFill>
                <a:effectLst/>
                <a:uLnTx/>
                <a:uFillTx/>
                <a:latin typeface="Calibri" panose="020F0502020204030204"/>
                <a:ea typeface="宋体"/>
                <a:cs typeface="+mn-cs"/>
              </a:endParaRPr>
            </a:p>
          </p:txBody>
        </p:sp>
        <p:sp>
          <p:nvSpPr>
            <p:cNvPr id="58" name="等腰三角形 2"/>
            <p:cNvSpPr/>
            <p:nvPr/>
          </p:nvSpPr>
          <p:spPr>
            <a:xfrm rot="2700000" flipV="1">
              <a:off x="4183882" y="1723396"/>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25400" cap="flat" cmpd="sng" algn="ctr">
              <a:solidFill>
                <a:srgbClr val="4BACC6"/>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a:ln>
                  <a:noFill/>
                </a:ln>
                <a:solidFill>
                  <a:sysClr val="window" lastClr="FFFFFF"/>
                </a:solidFill>
                <a:effectLst/>
                <a:uLnTx/>
                <a:uFillTx/>
                <a:latin typeface="Calibri" panose="020F0502020204030204"/>
                <a:ea typeface="宋体"/>
                <a:cs typeface="+mn-cs"/>
              </a:endParaRPr>
            </a:p>
          </p:txBody>
        </p:sp>
        <p:sp>
          <p:nvSpPr>
            <p:cNvPr id="59" name="等腰三角形 2"/>
            <p:cNvSpPr/>
            <p:nvPr/>
          </p:nvSpPr>
          <p:spPr>
            <a:xfrm rot="5400000" flipV="1">
              <a:off x="4513080" y="2518150"/>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w="25400" cap="flat" cmpd="sng" algn="ctr">
              <a:solidFill>
                <a:srgbClr val="0070C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a:ln>
                  <a:noFill/>
                </a:ln>
                <a:solidFill>
                  <a:sysClr val="window" lastClr="FFFFFF"/>
                </a:solidFill>
                <a:effectLst/>
                <a:uLnTx/>
                <a:uFillTx/>
                <a:latin typeface="Calibri" panose="020F0502020204030204"/>
                <a:ea typeface="宋体"/>
                <a:cs typeface="+mn-cs"/>
              </a:endParaRPr>
            </a:p>
          </p:txBody>
        </p:sp>
        <p:sp>
          <p:nvSpPr>
            <p:cNvPr id="60" name="等腰三角形 2"/>
            <p:cNvSpPr/>
            <p:nvPr/>
          </p:nvSpPr>
          <p:spPr>
            <a:xfrm rot="8100000" flipV="1">
              <a:off x="4183882" y="3312905"/>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w="25400" cap="flat" cmpd="sng" algn="ctr">
              <a:solidFill>
                <a:srgbClr val="7030A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a:ln>
                  <a:noFill/>
                </a:ln>
                <a:solidFill>
                  <a:sysClr val="window" lastClr="FFFFFF"/>
                </a:solidFill>
                <a:effectLst/>
                <a:uLnTx/>
                <a:uFillTx/>
                <a:latin typeface="Calibri" panose="020F0502020204030204"/>
                <a:ea typeface="宋体"/>
                <a:cs typeface="+mn-cs"/>
              </a:endParaRPr>
            </a:p>
          </p:txBody>
        </p:sp>
        <p:sp>
          <p:nvSpPr>
            <p:cNvPr id="61" name="等腰三角形 2"/>
            <p:cNvSpPr/>
            <p:nvPr/>
          </p:nvSpPr>
          <p:spPr>
            <a:xfrm rot="10800000" flipV="1">
              <a:off x="3389127" y="3642103"/>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C0504D">
                    <a:lumMod val="75000"/>
                    <a:shade val="30000"/>
                    <a:satMod val="115000"/>
                  </a:srgbClr>
                </a:gs>
                <a:gs pos="50000">
                  <a:srgbClr val="C0504D">
                    <a:lumMod val="75000"/>
                    <a:shade val="67500"/>
                    <a:satMod val="115000"/>
                  </a:srgbClr>
                </a:gs>
                <a:gs pos="100000">
                  <a:srgbClr val="C0504D">
                    <a:lumMod val="75000"/>
                    <a:shade val="100000"/>
                    <a:satMod val="115000"/>
                  </a:srgbClr>
                </a:gs>
              </a:gsLst>
              <a:lin ang="5400000" scaled="1"/>
              <a:tileRect/>
            </a:gradFill>
            <a:ln w="25400" cap="flat" cmpd="sng" algn="ctr">
              <a:solidFill>
                <a:srgbClr val="C0504D">
                  <a:lumMod val="75000"/>
                </a:srgb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a:ln>
                  <a:noFill/>
                </a:ln>
                <a:solidFill>
                  <a:sysClr val="window" lastClr="FFFFFF"/>
                </a:solidFill>
                <a:effectLst/>
                <a:uLnTx/>
                <a:uFillTx/>
                <a:latin typeface="Calibri" panose="020F0502020204030204"/>
                <a:ea typeface="宋体"/>
                <a:cs typeface="+mn-cs"/>
              </a:endParaRPr>
            </a:p>
          </p:txBody>
        </p:sp>
        <p:sp>
          <p:nvSpPr>
            <p:cNvPr id="62" name="等腰三角形 2"/>
            <p:cNvSpPr/>
            <p:nvPr/>
          </p:nvSpPr>
          <p:spPr>
            <a:xfrm rot="13500000" flipV="1">
              <a:off x="2594373" y="3312905"/>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F79646">
                    <a:lumMod val="50000"/>
                    <a:shade val="30000"/>
                    <a:satMod val="115000"/>
                  </a:srgbClr>
                </a:gs>
                <a:gs pos="50000">
                  <a:srgbClr val="F79646">
                    <a:lumMod val="50000"/>
                    <a:shade val="67500"/>
                    <a:satMod val="115000"/>
                  </a:srgbClr>
                </a:gs>
                <a:gs pos="100000">
                  <a:srgbClr val="F79646">
                    <a:lumMod val="50000"/>
                    <a:shade val="100000"/>
                    <a:satMod val="115000"/>
                  </a:srgbClr>
                </a:gs>
              </a:gsLst>
              <a:lin ang="5400000" scaled="1"/>
              <a:tileRect/>
            </a:gradFill>
            <a:ln w="25400" cap="flat" cmpd="sng" algn="ctr">
              <a:solidFill>
                <a:srgbClr val="F79646">
                  <a:lumMod val="50000"/>
                </a:srgb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a:ln>
                  <a:noFill/>
                </a:ln>
                <a:solidFill>
                  <a:sysClr val="window" lastClr="FFFFFF"/>
                </a:solidFill>
                <a:effectLst/>
                <a:uLnTx/>
                <a:uFillTx/>
                <a:latin typeface="Calibri" panose="020F0502020204030204"/>
                <a:ea typeface="宋体"/>
                <a:cs typeface="+mn-cs"/>
              </a:endParaRPr>
            </a:p>
          </p:txBody>
        </p:sp>
        <p:sp>
          <p:nvSpPr>
            <p:cNvPr id="63" name="等腰三角形 2"/>
            <p:cNvSpPr/>
            <p:nvPr/>
          </p:nvSpPr>
          <p:spPr>
            <a:xfrm rot="16200000" flipV="1">
              <a:off x="2265175" y="2518150"/>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ln w="25400" cap="flat" cmpd="sng" algn="ctr">
              <a:solidFill>
                <a:srgbClr val="FFC00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a:ln>
                  <a:noFill/>
                </a:ln>
                <a:solidFill>
                  <a:sysClr val="window" lastClr="FFFFFF"/>
                </a:solidFill>
                <a:effectLst/>
                <a:uLnTx/>
                <a:uFillTx/>
                <a:latin typeface="Calibri" panose="020F0502020204030204"/>
                <a:ea typeface="宋体"/>
                <a:cs typeface="+mn-cs"/>
              </a:endParaRPr>
            </a:p>
          </p:txBody>
        </p:sp>
        <p:sp>
          <p:nvSpPr>
            <p:cNvPr id="64" name="等腰三角形 2"/>
            <p:cNvSpPr/>
            <p:nvPr/>
          </p:nvSpPr>
          <p:spPr>
            <a:xfrm rot="18900000" flipV="1">
              <a:off x="2594373" y="1723396"/>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9BBB59">
                    <a:shade val="30000"/>
                    <a:satMod val="115000"/>
                  </a:srgbClr>
                </a:gs>
                <a:gs pos="50000">
                  <a:srgbClr val="9BBB59">
                    <a:shade val="67500"/>
                    <a:satMod val="115000"/>
                  </a:srgbClr>
                </a:gs>
                <a:gs pos="100000">
                  <a:srgbClr val="9BBB59">
                    <a:shade val="100000"/>
                    <a:satMod val="115000"/>
                  </a:srgbClr>
                </a:gs>
              </a:gsLst>
              <a:lin ang="5400000" scaled="1"/>
              <a:tileRect/>
            </a:gradFill>
            <a:ln w="25400" cap="flat" cmpd="sng" algn="ctr">
              <a:solidFill>
                <a:srgbClr val="9BBB59"/>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a:ln>
                  <a:noFill/>
                </a:ln>
                <a:solidFill>
                  <a:sysClr val="window" lastClr="FFFFFF"/>
                </a:solidFill>
                <a:effectLst/>
                <a:uLnTx/>
                <a:uFillTx/>
                <a:latin typeface="Calibri" panose="020F0502020204030204"/>
                <a:ea typeface="宋体"/>
                <a:cs typeface="+mn-cs"/>
              </a:endParaRPr>
            </a:p>
          </p:txBody>
        </p:sp>
        <p:sp>
          <p:nvSpPr>
            <p:cNvPr id="65" name="文本框 64"/>
            <p:cNvSpPr txBox="1"/>
            <p:nvPr/>
          </p:nvSpPr>
          <p:spPr>
            <a:xfrm>
              <a:off x="1170623" y="1436233"/>
              <a:ext cx="2051733" cy="765701"/>
            </a:xfrm>
            <a:prstGeom prst="rect">
              <a:avLst/>
            </a:prstGeom>
            <a:noFill/>
          </p:spPr>
          <p:txBody>
            <a:bodyPr wrap="square" rtlCol="0">
              <a:spAutoFit/>
            </a:bodyPr>
            <a:lstStyle/>
            <a:p>
              <a:pPr>
                <a:lnSpc>
                  <a:spcPct val="200000"/>
                </a:lnSpc>
              </a:pPr>
              <a:r>
                <a:rPr lang="zh-CN" altLang="en-US" sz="1000" b="1" dirty="0"/>
                <a:t>新员工培训</a:t>
              </a:r>
              <a:endParaRPr lang="zh-CN" altLang="en-US" sz="1000" b="1" dirty="0"/>
            </a:p>
          </p:txBody>
        </p:sp>
        <p:sp>
          <p:nvSpPr>
            <p:cNvPr id="66" name="文本框 65"/>
            <p:cNvSpPr txBox="1"/>
            <p:nvPr/>
          </p:nvSpPr>
          <p:spPr>
            <a:xfrm>
              <a:off x="5514773" y="1404953"/>
              <a:ext cx="2051733" cy="765701"/>
            </a:xfrm>
            <a:prstGeom prst="rect">
              <a:avLst/>
            </a:prstGeom>
            <a:noFill/>
          </p:spPr>
          <p:txBody>
            <a:bodyPr wrap="square" rtlCol="0">
              <a:spAutoFit/>
            </a:bodyPr>
            <a:lstStyle/>
            <a:p>
              <a:pPr>
                <a:lnSpc>
                  <a:spcPct val="200000"/>
                </a:lnSpc>
              </a:pPr>
              <a:r>
                <a:rPr lang="zh-CN" altLang="en-US" sz="1000" b="1" dirty="0"/>
                <a:t>转岗培训</a:t>
              </a:r>
              <a:endParaRPr lang="zh-CN" altLang="en-US" sz="1000" b="1" dirty="0"/>
            </a:p>
          </p:txBody>
        </p:sp>
        <p:sp>
          <p:nvSpPr>
            <p:cNvPr id="67" name="文本框 66"/>
            <p:cNvSpPr txBox="1"/>
            <p:nvPr/>
          </p:nvSpPr>
          <p:spPr>
            <a:xfrm>
              <a:off x="6208315" y="3055056"/>
              <a:ext cx="2051733" cy="765701"/>
            </a:xfrm>
            <a:prstGeom prst="rect">
              <a:avLst/>
            </a:prstGeom>
            <a:noFill/>
          </p:spPr>
          <p:txBody>
            <a:bodyPr wrap="square" rtlCol="0">
              <a:spAutoFit/>
            </a:bodyPr>
            <a:lstStyle/>
            <a:p>
              <a:pPr>
                <a:lnSpc>
                  <a:spcPct val="200000"/>
                </a:lnSpc>
              </a:pPr>
              <a:r>
                <a:rPr lang="zh-CN" altLang="en-US" sz="1000" b="1" dirty="0"/>
                <a:t>在职培训</a:t>
              </a:r>
              <a:endParaRPr lang="zh-CN" altLang="en-US" sz="1000" b="1" dirty="0"/>
            </a:p>
          </p:txBody>
        </p:sp>
        <p:sp>
          <p:nvSpPr>
            <p:cNvPr id="68" name="文本框 67"/>
            <p:cNvSpPr txBox="1"/>
            <p:nvPr/>
          </p:nvSpPr>
          <p:spPr>
            <a:xfrm>
              <a:off x="5265286" y="4595295"/>
              <a:ext cx="2861293" cy="765701"/>
            </a:xfrm>
            <a:prstGeom prst="rect">
              <a:avLst/>
            </a:prstGeom>
            <a:noFill/>
          </p:spPr>
          <p:txBody>
            <a:bodyPr wrap="square" rtlCol="0">
              <a:spAutoFit/>
            </a:bodyPr>
            <a:lstStyle/>
            <a:p>
              <a:pPr>
                <a:lnSpc>
                  <a:spcPct val="200000"/>
                </a:lnSpc>
              </a:pPr>
              <a:r>
                <a:rPr lang="zh-CN" altLang="en-US" sz="1000" b="1" dirty="0"/>
                <a:t>能力提升培训</a:t>
              </a:r>
              <a:endParaRPr lang="zh-CN" altLang="en-US" sz="1000" b="1" dirty="0"/>
            </a:p>
          </p:txBody>
        </p:sp>
        <p:sp>
          <p:nvSpPr>
            <p:cNvPr id="69" name="文本框 68"/>
            <p:cNvSpPr txBox="1"/>
            <p:nvPr/>
          </p:nvSpPr>
          <p:spPr>
            <a:xfrm>
              <a:off x="2289943" y="5619532"/>
              <a:ext cx="3224830" cy="527595"/>
            </a:xfrm>
            <a:prstGeom prst="rect">
              <a:avLst/>
            </a:prstGeom>
            <a:noFill/>
          </p:spPr>
          <p:txBody>
            <a:bodyPr wrap="square" rtlCol="0">
              <a:spAutoFit/>
            </a:bodyPr>
            <a:lstStyle/>
            <a:p>
              <a:pPr algn="ctr"/>
              <a:r>
                <a:rPr lang="zh-CN" altLang="en-US" sz="1000" b="1" dirty="0"/>
                <a:t>专项培训 </a:t>
              </a:r>
              <a:r>
                <a:rPr lang="en-US" altLang="zh-CN" sz="1000" b="1" dirty="0"/>
                <a:t> </a:t>
              </a:r>
              <a:endParaRPr lang="en-US" altLang="zh-CN" sz="1000" b="1" dirty="0"/>
            </a:p>
          </p:txBody>
        </p:sp>
        <p:sp>
          <p:nvSpPr>
            <p:cNvPr id="70" name="文本框 69"/>
            <p:cNvSpPr txBox="1"/>
            <p:nvPr/>
          </p:nvSpPr>
          <p:spPr>
            <a:xfrm>
              <a:off x="524101" y="3078852"/>
              <a:ext cx="2861293" cy="765701"/>
            </a:xfrm>
            <a:prstGeom prst="rect">
              <a:avLst/>
            </a:prstGeom>
            <a:noFill/>
          </p:spPr>
          <p:txBody>
            <a:bodyPr wrap="square" rtlCol="0">
              <a:spAutoFit/>
            </a:bodyPr>
            <a:lstStyle/>
            <a:p>
              <a:pPr>
                <a:lnSpc>
                  <a:spcPct val="200000"/>
                </a:lnSpc>
              </a:pPr>
              <a:r>
                <a:rPr lang="zh-CN" altLang="en-US" sz="1000" b="1" dirty="0"/>
                <a:t>考核认证</a:t>
              </a:r>
              <a:endParaRPr lang="zh-CN" altLang="en-US" sz="1000" b="1" dirty="0"/>
            </a:p>
          </p:txBody>
        </p:sp>
        <p:sp>
          <p:nvSpPr>
            <p:cNvPr id="71" name="文本框 70"/>
            <p:cNvSpPr txBox="1"/>
            <p:nvPr/>
          </p:nvSpPr>
          <p:spPr>
            <a:xfrm>
              <a:off x="3199723" y="641478"/>
              <a:ext cx="2651111" cy="765701"/>
            </a:xfrm>
            <a:prstGeom prst="rect">
              <a:avLst/>
            </a:prstGeom>
            <a:noFill/>
          </p:spPr>
          <p:txBody>
            <a:bodyPr wrap="square" rtlCol="0">
              <a:spAutoFit/>
            </a:bodyPr>
            <a:lstStyle/>
            <a:p>
              <a:pPr>
                <a:lnSpc>
                  <a:spcPct val="200000"/>
                </a:lnSpc>
              </a:pPr>
              <a:r>
                <a:rPr lang="zh-CN" altLang="en-US" sz="1000" b="1" dirty="0"/>
                <a:t>多技能岗培训</a:t>
              </a:r>
              <a:endParaRPr lang="zh-CN" altLang="en-US" sz="1000" b="1" dirty="0"/>
            </a:p>
          </p:txBody>
        </p:sp>
        <p:sp>
          <p:nvSpPr>
            <p:cNvPr id="72" name="文本框 71"/>
            <p:cNvSpPr txBox="1"/>
            <p:nvPr/>
          </p:nvSpPr>
          <p:spPr>
            <a:xfrm>
              <a:off x="272054" y="5007011"/>
              <a:ext cx="3224830" cy="527595"/>
            </a:xfrm>
            <a:prstGeom prst="rect">
              <a:avLst/>
            </a:prstGeom>
            <a:noFill/>
          </p:spPr>
          <p:txBody>
            <a:bodyPr wrap="square" rtlCol="0">
              <a:spAutoFit/>
            </a:bodyPr>
            <a:lstStyle/>
            <a:p>
              <a:pPr algn="ctr"/>
              <a:r>
                <a:rPr lang="zh-CN" altLang="en-US" sz="1000" b="1" dirty="0"/>
                <a:t>返岗培训 </a:t>
              </a:r>
              <a:r>
                <a:rPr lang="en-US" altLang="zh-CN" sz="1000" b="1" dirty="0"/>
                <a:t> </a:t>
              </a:r>
              <a:endParaRPr lang="en-US" altLang="zh-CN" sz="1000" b="1" dirty="0"/>
            </a:p>
          </p:txBody>
        </p:sp>
      </p:grpSp>
      <p:pic>
        <p:nvPicPr>
          <p:cNvPr id="73" name="图片 72"/>
          <p:cNvPicPr>
            <a:picLocks noChangeAspect="1"/>
          </p:cNvPicPr>
          <p:nvPr/>
        </p:nvPicPr>
        <p:blipFill>
          <a:blip r:embed="rId4"/>
          <a:stretch>
            <a:fillRect/>
          </a:stretch>
        </p:blipFill>
        <p:spPr>
          <a:xfrm>
            <a:off x="205204" y="1776275"/>
            <a:ext cx="2923862" cy="1695539"/>
          </a:xfrm>
          <a:prstGeom prst="rect">
            <a:avLst/>
          </a:prstGeom>
        </p:spPr>
      </p:pic>
      <p:pic>
        <p:nvPicPr>
          <p:cNvPr id="4" name="图片 3"/>
          <p:cNvPicPr>
            <a:picLocks noChangeAspect="1"/>
          </p:cNvPicPr>
          <p:nvPr/>
        </p:nvPicPr>
        <p:blipFill>
          <a:blip r:embed="rId5"/>
          <a:stretch>
            <a:fillRect/>
          </a:stretch>
        </p:blipFill>
        <p:spPr>
          <a:xfrm>
            <a:off x="520969" y="15980218"/>
            <a:ext cx="2628900" cy="1733550"/>
          </a:xfrm>
          <a:prstGeom prst="rect">
            <a:avLst/>
          </a:prstGeom>
        </p:spPr>
      </p:pic>
      <p:pic>
        <p:nvPicPr>
          <p:cNvPr id="5" name="图片 4"/>
          <p:cNvPicPr>
            <a:picLocks noChangeAspect="1"/>
          </p:cNvPicPr>
          <p:nvPr/>
        </p:nvPicPr>
        <p:blipFill>
          <a:blip r:embed="rId6"/>
          <a:stretch>
            <a:fillRect/>
          </a:stretch>
        </p:blipFill>
        <p:spPr>
          <a:xfrm>
            <a:off x="10080226" y="13247623"/>
            <a:ext cx="2762250" cy="1657350"/>
          </a:xfrm>
          <a:prstGeom prst="rect">
            <a:avLst/>
          </a:prstGeom>
        </p:spPr>
      </p:pic>
      <p:pic>
        <p:nvPicPr>
          <p:cNvPr id="6" name="图片 5"/>
          <p:cNvPicPr>
            <a:picLocks noChangeAspect="1"/>
          </p:cNvPicPr>
          <p:nvPr/>
        </p:nvPicPr>
        <p:blipFill>
          <a:blip r:embed="rId7"/>
          <a:stretch>
            <a:fillRect/>
          </a:stretch>
        </p:blipFill>
        <p:spPr>
          <a:xfrm>
            <a:off x="7974872" y="4657456"/>
            <a:ext cx="4418312" cy="2209156"/>
          </a:xfrm>
          <a:prstGeom prst="rect">
            <a:avLst/>
          </a:prstGeom>
        </p:spPr>
      </p:pic>
      <p:pic>
        <p:nvPicPr>
          <p:cNvPr id="7" name="图片 6"/>
          <p:cNvPicPr>
            <a:picLocks noChangeAspect="1"/>
          </p:cNvPicPr>
          <p:nvPr/>
        </p:nvPicPr>
        <p:blipFill>
          <a:blip r:embed="rId8"/>
          <a:stretch>
            <a:fillRect/>
          </a:stretch>
        </p:blipFill>
        <p:spPr>
          <a:xfrm>
            <a:off x="8575135" y="22315851"/>
            <a:ext cx="2857500" cy="1600200"/>
          </a:xfrm>
          <a:prstGeom prst="rect">
            <a:avLst/>
          </a:prstGeom>
        </p:spPr>
      </p:pic>
      <p:pic>
        <p:nvPicPr>
          <p:cNvPr id="8" name="图片 7"/>
          <p:cNvPicPr>
            <a:picLocks noChangeAspect="1"/>
          </p:cNvPicPr>
          <p:nvPr/>
        </p:nvPicPr>
        <p:blipFill>
          <a:blip r:embed="rId9"/>
          <a:stretch>
            <a:fillRect/>
          </a:stretch>
        </p:blipFill>
        <p:spPr>
          <a:xfrm>
            <a:off x="314425" y="25210117"/>
            <a:ext cx="2133600" cy="2143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04" y="1291455"/>
            <a:ext cx="13679488" cy="2320897"/>
          </a:xfrm>
          <a:prstGeom prst="rect">
            <a:avLst/>
          </a:prstGeom>
        </p:spPr>
      </p:pic>
      <p:pic>
        <p:nvPicPr>
          <p:cNvPr id="14" name="图片 13"/>
          <p:cNvPicPr>
            <a:picLocks noChangeAspect="1"/>
          </p:cNvPicPr>
          <p:nvPr/>
        </p:nvPicPr>
        <p:blipFill>
          <a:blip r:embed="rId2"/>
          <a:stretch>
            <a:fillRect/>
          </a:stretch>
        </p:blipFill>
        <p:spPr>
          <a:xfrm>
            <a:off x="114227" y="11499496"/>
            <a:ext cx="13679488" cy="3286874"/>
          </a:xfrm>
          <a:prstGeom prst="rect">
            <a:avLst/>
          </a:prstGeom>
        </p:spPr>
      </p:pic>
      <p:sp>
        <p:nvSpPr>
          <p:cNvPr id="3" name="文本框 2"/>
          <p:cNvSpPr txBox="1"/>
          <p:nvPr/>
        </p:nvSpPr>
        <p:spPr>
          <a:xfrm>
            <a:off x="0" y="3657885"/>
            <a:ext cx="13679488" cy="1631216"/>
          </a:xfrm>
          <a:prstGeom prst="rect">
            <a:avLst/>
          </a:prstGeom>
          <a:solidFill>
            <a:schemeClr val="bg1">
              <a:lumMod val="75000"/>
            </a:schemeClr>
          </a:solidFill>
          <a:ln>
            <a:solidFill>
              <a:schemeClr val="accent1"/>
            </a:solidFill>
          </a:ln>
        </p:spPr>
        <p:txBody>
          <a:bodyPr wrap="square" rtlCol="0">
            <a:spAutoFit/>
          </a:bodyPr>
          <a:lstStyle/>
          <a:p>
            <a:r>
              <a:rPr lang="zh-CN" altLang="en-US" b="1" dirty="0"/>
              <a:t>灵娃简介</a:t>
            </a:r>
            <a:endParaRPr lang="en-US" altLang="zh-CN" b="1" dirty="0"/>
          </a:p>
          <a:p>
            <a:r>
              <a:rPr lang="zh-CN" altLang="en-US" sz="1400" dirty="0"/>
              <a:t>上海灵娃智能科技有限公司，成立于</a:t>
            </a:r>
            <a:r>
              <a:rPr lang="en-US" altLang="zh-CN" sz="1400" dirty="0"/>
              <a:t>1999</a:t>
            </a:r>
            <a:r>
              <a:rPr lang="zh-CN" altLang="en-US" sz="1400" dirty="0"/>
              <a:t>年，最是国内最早从事工业互联的企业之一，拥有完全自主知识产权的灵娃低代码开发平台。依托于平台强大且快速稳健的开发能力，灵娃从</a:t>
            </a:r>
            <a:r>
              <a:rPr lang="en-US" altLang="zh-CN" sz="1400" dirty="0"/>
              <a:t>2002</a:t>
            </a:r>
            <a:r>
              <a:rPr lang="zh-CN" altLang="en-US" sz="1400" dirty="0"/>
              <a:t>年开始开始持续为施耐德中国的</a:t>
            </a:r>
            <a:r>
              <a:rPr lang="en-US" altLang="zh-CN" sz="1400" dirty="0"/>
              <a:t>5</a:t>
            </a:r>
            <a:r>
              <a:rPr lang="zh-CN" altLang="en-US" sz="1400" dirty="0"/>
              <a:t>家工厂提供了</a:t>
            </a:r>
            <a:r>
              <a:rPr lang="en-US" altLang="zh-CN" sz="1400" dirty="0"/>
              <a:t>20</a:t>
            </a:r>
            <a:r>
              <a:rPr lang="zh-CN" altLang="en-US" sz="1400" dirty="0"/>
              <a:t>余年的工业互联软件服务，其他服务的客户还有法国飞旭电子、德国艾斯曼、德国西门子、美国伊顿、瑞士赛雪龙、德国徕卡、德国盖米、德国</a:t>
            </a:r>
            <a:r>
              <a:rPr lang="en-US" altLang="zh-CN" sz="1400" dirty="0"/>
              <a:t>AEG</a:t>
            </a:r>
            <a:r>
              <a:rPr lang="zh-CN" altLang="en-US" sz="1400" dirty="0"/>
              <a:t>、法国阿海珐，大全集团、敏实集团、天润曲轴、通达、上海电气、华润、普天、三花、德力西。其中为大全集团提供集团化读物，涵盖</a:t>
            </a:r>
            <a:r>
              <a:rPr lang="en-US" altLang="zh-CN" sz="1400" dirty="0"/>
              <a:t>23</a:t>
            </a:r>
            <a:r>
              <a:rPr lang="zh-CN" altLang="en-US" sz="1400" dirty="0"/>
              <a:t>家工厂。整体开发平台在巨大的客户项目应用实践的基础上，持续升级改进，已经成为凝聚了世界领先的管理理念的工业互联软件系统基础开发工具。</a:t>
            </a:r>
            <a:endParaRPr lang="en-US" altLang="zh-CN" sz="700" dirty="0"/>
          </a:p>
          <a:p>
            <a:r>
              <a:rPr lang="en-US" altLang="zh-CN" sz="700" dirty="0"/>
              <a:t>		</a:t>
            </a:r>
            <a:endParaRPr lang="en-US" altLang="zh-CN" sz="700" dirty="0"/>
          </a:p>
          <a:p>
            <a:endParaRPr lang="en-US" altLang="zh-CN" sz="900" dirty="0"/>
          </a:p>
          <a:p>
            <a:endParaRPr lang="en-US" altLang="zh-CN" sz="900" dirty="0"/>
          </a:p>
        </p:txBody>
      </p:sp>
      <p:sp>
        <p:nvSpPr>
          <p:cNvPr id="8" name="矩形 7"/>
          <p:cNvSpPr/>
          <p:nvPr/>
        </p:nvSpPr>
        <p:spPr>
          <a:xfrm>
            <a:off x="4758246" y="9626315"/>
            <a:ext cx="6839744" cy="646331"/>
          </a:xfrm>
          <a:prstGeom prst="rect">
            <a:avLst/>
          </a:prstGeom>
        </p:spPr>
        <p:txBody>
          <a:bodyPr wrap="square">
            <a:spAutoFit/>
          </a:bodyPr>
          <a:lstStyle/>
          <a:p>
            <a:r>
              <a:rPr lang="zh-CN" altLang="en-US" dirty="0">
                <a:solidFill>
                  <a:schemeClr val="bg1"/>
                </a:solidFill>
              </a:rPr>
              <a:t>灵娃愿景</a:t>
            </a:r>
            <a:r>
              <a:rPr lang="en-US" altLang="zh-CN" dirty="0">
                <a:solidFill>
                  <a:schemeClr val="bg1"/>
                </a:solidFill>
              </a:rPr>
              <a:t>: </a:t>
            </a:r>
            <a:endParaRPr lang="en-US" altLang="zh-CN" dirty="0">
              <a:solidFill>
                <a:schemeClr val="bg1"/>
              </a:solidFill>
            </a:endParaRPr>
          </a:p>
          <a:p>
            <a:r>
              <a:rPr lang="zh-CN" altLang="en-US" dirty="0">
                <a:solidFill>
                  <a:schemeClr val="bg1"/>
                </a:solidFill>
              </a:rPr>
              <a:t>为实现个性化制造而努力</a:t>
            </a:r>
            <a:endParaRPr lang="en-US" altLang="zh-CN" dirty="0">
              <a:solidFill>
                <a:schemeClr val="bg1"/>
              </a:solidFill>
            </a:endParaRPr>
          </a:p>
        </p:txBody>
      </p:sp>
      <p:sp>
        <p:nvSpPr>
          <p:cNvPr id="10" name="文本框 9"/>
          <p:cNvSpPr txBox="1"/>
          <p:nvPr/>
        </p:nvSpPr>
        <p:spPr>
          <a:xfrm>
            <a:off x="180817" y="14870158"/>
            <a:ext cx="13526275" cy="4247317"/>
          </a:xfrm>
          <a:prstGeom prst="rect">
            <a:avLst/>
          </a:prstGeom>
          <a:solidFill>
            <a:schemeClr val="bg1">
              <a:lumMod val="75000"/>
            </a:schemeClr>
          </a:solidFill>
          <a:ln>
            <a:solidFill>
              <a:schemeClr val="accent1"/>
            </a:solidFill>
          </a:ln>
        </p:spPr>
        <p:txBody>
          <a:bodyPr wrap="square" rtlCol="0">
            <a:spAutoFit/>
          </a:bodyPr>
          <a:lstStyle/>
          <a:p>
            <a:r>
              <a:rPr lang="zh-CN" altLang="en-US" b="1" dirty="0"/>
              <a:t>核心竞争力：</a:t>
            </a:r>
            <a:endParaRPr lang="en-US" altLang="zh-CN" b="1" dirty="0"/>
          </a:p>
          <a:p>
            <a:endParaRPr lang="en-US" altLang="zh-CN" b="1" dirty="0"/>
          </a:p>
          <a:p>
            <a:r>
              <a:rPr lang="zh-CN" altLang="en-US" b="1" dirty="0"/>
              <a:t>高度</a:t>
            </a:r>
            <a:r>
              <a:rPr lang="zh-CN" altLang="en-US" dirty="0"/>
              <a:t>：从大型制造业董事长、总经理及核心管理团队视角出发，注重系统整体系统化、精益化、可落地、可操作，集合规划、制造线体、软件系统一体化的立体解决方案；</a:t>
            </a:r>
            <a:endParaRPr lang="en-US" altLang="zh-CN" dirty="0"/>
          </a:p>
          <a:p>
            <a:endParaRPr lang="en-US" altLang="zh-CN" dirty="0"/>
          </a:p>
          <a:p>
            <a:r>
              <a:rPr lang="zh-CN" altLang="en-US" b="1" dirty="0"/>
              <a:t>深度：</a:t>
            </a:r>
            <a:endParaRPr lang="en-US" altLang="zh-CN" b="1" dirty="0"/>
          </a:p>
          <a:p>
            <a:r>
              <a:rPr lang="zh-CN" altLang="en-US" dirty="0"/>
              <a:t>深耕工业互联领域超过二十年，深度理解工业电气行业过程与痛点， 集合精益制造思想、数据驱动精益及质量提升，为客户提供深度数字化解决方案。</a:t>
            </a:r>
            <a:endParaRPr lang="en-US" altLang="zh-CN" dirty="0"/>
          </a:p>
          <a:p>
            <a:endParaRPr lang="en-US" altLang="zh-CN" dirty="0"/>
          </a:p>
          <a:p>
            <a:r>
              <a:rPr lang="zh-CN" altLang="en-US" b="1" dirty="0"/>
              <a:t>广度：</a:t>
            </a:r>
            <a:endParaRPr lang="en-US" altLang="zh-CN" b="1" dirty="0"/>
          </a:p>
          <a:p>
            <a:r>
              <a:rPr lang="zh-CN" altLang="en-US" dirty="0"/>
              <a:t>灵娃工厂数字化平台历经工业互联领域</a:t>
            </a:r>
            <a:r>
              <a:rPr lang="en-US" altLang="zh-CN" dirty="0"/>
              <a:t>20</a:t>
            </a:r>
            <a:r>
              <a:rPr lang="zh-CN" altLang="en-US" dirty="0"/>
              <a:t>年的深度耕耘。在工业电器、汽车外饰、汽车电子、军工航天、装备制造业、医疗器械、纺织成衣、光伏、模具制造、陶瓷材料、石油化工仓储等多个行业实际交付了数字化工厂项目，大量的实际案例覆了机加工、钣金冲压、铝合金压铸、注塑、机电装配、电子</a:t>
            </a:r>
            <a:r>
              <a:rPr lang="en-US" altLang="zh-CN" dirty="0"/>
              <a:t>SMT</a:t>
            </a:r>
            <a:r>
              <a:rPr lang="zh-CN" altLang="en-US" dirty="0"/>
              <a:t>等多种工艺类型，涉及：电气高压开关、高中压母线、变压器、低压开关、断路器、空气开关、电气铜材、电气桥架、开关柜、汽车内饰、企业外饰、平面显示器、硬盘、路由器、网络纺火墙、机顶盒等各种产品的制造流程管理</a:t>
            </a:r>
            <a:endParaRPr lang="en-US" altLang="zh-CN" dirty="0"/>
          </a:p>
        </p:txBody>
      </p:sp>
      <p:pic>
        <p:nvPicPr>
          <p:cNvPr id="12" name="图片 11"/>
          <p:cNvPicPr>
            <a:picLocks noChangeAspect="1"/>
          </p:cNvPicPr>
          <p:nvPr/>
        </p:nvPicPr>
        <p:blipFill>
          <a:blip r:embed="rId3"/>
          <a:stretch>
            <a:fillRect/>
          </a:stretch>
        </p:blipFill>
        <p:spPr>
          <a:xfrm>
            <a:off x="27604" y="5835497"/>
            <a:ext cx="13679488" cy="1816464"/>
          </a:xfrm>
          <a:prstGeom prst="rect">
            <a:avLst/>
          </a:prstGeom>
        </p:spPr>
      </p:pic>
      <p:sp>
        <p:nvSpPr>
          <p:cNvPr id="13" name="矩形 12"/>
          <p:cNvSpPr/>
          <p:nvPr/>
        </p:nvSpPr>
        <p:spPr>
          <a:xfrm>
            <a:off x="370072" y="11631709"/>
            <a:ext cx="12889743" cy="1169551"/>
          </a:xfrm>
          <a:prstGeom prst="rect">
            <a:avLst/>
          </a:prstGeom>
        </p:spPr>
        <p:txBody>
          <a:bodyPr wrap="square">
            <a:spAutoFit/>
          </a:bodyPr>
          <a:lstStyle/>
          <a:p>
            <a:pPr marL="12700" marR="5080">
              <a:lnSpc>
                <a:spcPct val="150000"/>
              </a:lnSpc>
              <a:spcBef>
                <a:spcPts val="650"/>
              </a:spcBef>
            </a:pPr>
            <a:r>
              <a:rPr lang="zh-CN" altLang="en-US" sz="2800" b="1" dirty="0">
                <a:solidFill>
                  <a:schemeClr val="bg1"/>
                </a:solidFill>
              </a:rPr>
              <a:t>灵娃愿景：赋能个性化智造</a:t>
            </a:r>
            <a:endParaRPr lang="zh-CN" altLang="en-US" sz="2800" b="1" dirty="0">
              <a:solidFill>
                <a:schemeClr val="bg1"/>
              </a:solidFill>
              <a:cs typeface="+mn-ea"/>
              <a:sym typeface="+mn-lt"/>
            </a:endParaRPr>
          </a:p>
          <a:p>
            <a:endParaRPr lang="en-US" altLang="zh-CN" sz="2800" b="1" dirty="0">
              <a:solidFill>
                <a:schemeClr val="bg1"/>
              </a:solidFill>
            </a:endParaRPr>
          </a:p>
        </p:txBody>
      </p:sp>
      <p:sp>
        <p:nvSpPr>
          <p:cNvPr id="15" name="文本框 14"/>
          <p:cNvSpPr txBox="1"/>
          <p:nvPr/>
        </p:nvSpPr>
        <p:spPr>
          <a:xfrm>
            <a:off x="3264117" y="756458"/>
            <a:ext cx="3399145" cy="369332"/>
          </a:xfrm>
          <a:prstGeom prst="rect">
            <a:avLst/>
          </a:prstGeom>
          <a:noFill/>
        </p:spPr>
        <p:txBody>
          <a:bodyPr wrap="square" rtlCol="0">
            <a:spAutoFit/>
          </a:bodyPr>
          <a:lstStyle/>
          <a:p>
            <a:r>
              <a:rPr lang="zh-CN" altLang="en-US" dirty="0"/>
              <a:t>公司简介</a:t>
            </a:r>
            <a:endParaRPr lang="zh-CN" altLang="en-US" dirty="0"/>
          </a:p>
        </p:txBody>
      </p:sp>
      <p:sp>
        <p:nvSpPr>
          <p:cNvPr id="16" name="文本框 15"/>
          <p:cNvSpPr txBox="1"/>
          <p:nvPr/>
        </p:nvSpPr>
        <p:spPr>
          <a:xfrm>
            <a:off x="4678320" y="756000"/>
            <a:ext cx="3399145" cy="369332"/>
          </a:xfrm>
          <a:prstGeom prst="rect">
            <a:avLst/>
          </a:prstGeom>
          <a:noFill/>
        </p:spPr>
        <p:txBody>
          <a:bodyPr wrap="square" rtlCol="0">
            <a:spAutoFit/>
          </a:bodyPr>
          <a:lstStyle/>
          <a:p>
            <a:r>
              <a:rPr lang="zh-CN" altLang="en-US" dirty="0"/>
              <a:t>公司资质荣誉</a:t>
            </a:r>
            <a:endParaRPr lang="zh-CN" altLang="en-US" dirty="0"/>
          </a:p>
        </p:txBody>
      </p:sp>
      <p:sp>
        <p:nvSpPr>
          <p:cNvPr id="17" name="文本框 16"/>
          <p:cNvSpPr txBox="1"/>
          <p:nvPr/>
        </p:nvSpPr>
        <p:spPr>
          <a:xfrm>
            <a:off x="6382429" y="756000"/>
            <a:ext cx="3399145" cy="369332"/>
          </a:xfrm>
          <a:prstGeom prst="rect">
            <a:avLst/>
          </a:prstGeom>
          <a:noFill/>
        </p:spPr>
        <p:txBody>
          <a:bodyPr wrap="square" rtlCol="0">
            <a:spAutoFit/>
          </a:bodyPr>
          <a:lstStyle/>
          <a:p>
            <a:r>
              <a:rPr lang="zh-CN" altLang="en-US" dirty="0"/>
              <a:t>人才招聘</a:t>
            </a:r>
            <a:endParaRPr lang="zh-CN" altLang="en-US" dirty="0"/>
          </a:p>
        </p:txBody>
      </p:sp>
      <p:sp>
        <p:nvSpPr>
          <p:cNvPr id="18" name="文本框 17"/>
          <p:cNvSpPr txBox="1"/>
          <p:nvPr/>
        </p:nvSpPr>
        <p:spPr>
          <a:xfrm>
            <a:off x="7904698" y="728519"/>
            <a:ext cx="3399145" cy="369332"/>
          </a:xfrm>
          <a:prstGeom prst="rect">
            <a:avLst/>
          </a:prstGeom>
          <a:noFill/>
        </p:spPr>
        <p:txBody>
          <a:bodyPr wrap="square" rtlCol="0">
            <a:spAutoFit/>
          </a:bodyPr>
          <a:lstStyle/>
          <a:p>
            <a:r>
              <a:rPr lang="zh-CN" altLang="en-US" dirty="0"/>
              <a:t>联系我们</a:t>
            </a:r>
            <a:endParaRPr lang="zh-CN" altLang="en-US" dirty="0"/>
          </a:p>
        </p:txBody>
      </p:sp>
      <p:pic>
        <p:nvPicPr>
          <p:cNvPr id="19" name="图片 18"/>
          <p:cNvPicPr>
            <a:picLocks noChangeAspect="1"/>
          </p:cNvPicPr>
          <p:nvPr/>
        </p:nvPicPr>
        <p:blipFill>
          <a:blip r:embed="rId4"/>
          <a:stretch>
            <a:fillRect/>
          </a:stretch>
        </p:blipFill>
        <p:spPr>
          <a:xfrm>
            <a:off x="370072" y="24980976"/>
            <a:ext cx="10284948" cy="1589544"/>
          </a:xfrm>
          <a:prstGeom prst="rect">
            <a:avLst/>
          </a:prstGeom>
        </p:spPr>
      </p:pic>
      <p:sp>
        <p:nvSpPr>
          <p:cNvPr id="21" name="标注: 线形 20"/>
          <p:cNvSpPr/>
          <p:nvPr/>
        </p:nvSpPr>
        <p:spPr>
          <a:xfrm>
            <a:off x="4874283" y="24748748"/>
            <a:ext cx="3021673" cy="232228"/>
          </a:xfrm>
          <a:prstGeom prst="borderCallout1">
            <a:avLst>
              <a:gd name="adj1" fmla="val 18750"/>
              <a:gd name="adj2" fmla="val -8333"/>
              <a:gd name="adj3" fmla="val 301563"/>
              <a:gd name="adj4" fmla="val -36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t>上海灵娃智能科技有限公司</a:t>
            </a:r>
            <a:endParaRPr lang="zh-CN" altLang="en-US" sz="800" dirty="0"/>
          </a:p>
        </p:txBody>
      </p:sp>
      <p:sp>
        <p:nvSpPr>
          <p:cNvPr id="22" name="文本框 21"/>
          <p:cNvSpPr txBox="1"/>
          <p:nvPr/>
        </p:nvSpPr>
        <p:spPr>
          <a:xfrm>
            <a:off x="8009544" y="24480925"/>
            <a:ext cx="3394540" cy="1277273"/>
          </a:xfrm>
          <a:prstGeom prst="rect">
            <a:avLst/>
          </a:prstGeom>
          <a:solidFill>
            <a:srgbClr val="4587E8"/>
          </a:solidFill>
        </p:spPr>
        <p:txBody>
          <a:bodyPr wrap="square" rtlCol="0">
            <a:spAutoFit/>
          </a:bodyPr>
          <a:lstStyle/>
          <a:p>
            <a:r>
              <a:rPr lang="zh-CN" altLang="en-US" sz="900" dirty="0">
                <a:solidFill>
                  <a:schemeClr val="bg1"/>
                </a:solidFill>
              </a:rPr>
              <a:t>上海灵娃智能科技有限公司</a:t>
            </a:r>
            <a:endParaRPr lang="en-US" altLang="zh-CN" sz="900" dirty="0">
              <a:solidFill>
                <a:schemeClr val="bg1"/>
              </a:solidFill>
            </a:endParaRPr>
          </a:p>
          <a:p>
            <a:endParaRPr lang="en-US" altLang="zh-CN" sz="900" dirty="0">
              <a:solidFill>
                <a:schemeClr val="bg1"/>
              </a:solidFill>
            </a:endParaRPr>
          </a:p>
          <a:p>
            <a:endParaRPr lang="en-US" altLang="zh-CN" sz="900" dirty="0">
              <a:solidFill>
                <a:schemeClr val="bg1"/>
              </a:solidFill>
            </a:endParaRPr>
          </a:p>
          <a:p>
            <a:r>
              <a:rPr lang="zh-CN" altLang="en-US" sz="700" dirty="0">
                <a:solidFill>
                  <a:schemeClr val="bg1"/>
                </a:solidFill>
              </a:rPr>
              <a:t>上海： 浦东新区灵岩南路</a:t>
            </a:r>
            <a:r>
              <a:rPr lang="en-US" altLang="zh-CN" sz="700" dirty="0">
                <a:solidFill>
                  <a:schemeClr val="bg1"/>
                </a:solidFill>
              </a:rPr>
              <a:t>295</a:t>
            </a:r>
            <a:r>
              <a:rPr lang="zh-CN" altLang="en-US" sz="700" dirty="0">
                <a:solidFill>
                  <a:schemeClr val="bg1"/>
                </a:solidFill>
              </a:rPr>
              <a:t>弄</a:t>
            </a:r>
            <a:r>
              <a:rPr lang="en-US" altLang="zh-CN" sz="700" dirty="0">
                <a:solidFill>
                  <a:schemeClr val="bg1"/>
                </a:solidFill>
              </a:rPr>
              <a:t>12</a:t>
            </a:r>
            <a:r>
              <a:rPr lang="zh-CN" altLang="en-US" sz="700" dirty="0">
                <a:solidFill>
                  <a:schemeClr val="bg1"/>
                </a:solidFill>
              </a:rPr>
              <a:t>号</a:t>
            </a:r>
            <a:r>
              <a:rPr lang="en-US" altLang="zh-CN" sz="700" dirty="0">
                <a:solidFill>
                  <a:schemeClr val="bg1"/>
                </a:solidFill>
              </a:rPr>
              <a:t>12103</a:t>
            </a:r>
            <a:r>
              <a:rPr lang="zh-CN" altLang="en-US" sz="700" dirty="0">
                <a:solidFill>
                  <a:schemeClr val="bg1"/>
                </a:solidFill>
              </a:rPr>
              <a:t>室</a:t>
            </a:r>
            <a:endParaRPr lang="en-US" altLang="zh-CN" sz="900" dirty="0">
              <a:solidFill>
                <a:schemeClr val="bg1"/>
              </a:solidFill>
            </a:endParaRPr>
          </a:p>
          <a:p>
            <a:endParaRPr lang="en-US" altLang="zh-CN" sz="900" dirty="0">
              <a:solidFill>
                <a:schemeClr val="bg1"/>
              </a:solidFill>
            </a:endParaRPr>
          </a:p>
          <a:p>
            <a:r>
              <a:rPr lang="zh-CN" altLang="en-US" sz="700" dirty="0">
                <a:solidFill>
                  <a:schemeClr val="bg1"/>
                </a:solidFill>
              </a:rPr>
              <a:t>重庆： </a:t>
            </a:r>
            <a:endParaRPr lang="en-US" altLang="zh-CN" sz="700" dirty="0">
              <a:solidFill>
                <a:schemeClr val="bg1"/>
              </a:solidFill>
            </a:endParaRPr>
          </a:p>
          <a:p>
            <a:endParaRPr lang="en-US" altLang="zh-CN" sz="900" dirty="0">
              <a:solidFill>
                <a:schemeClr val="bg1"/>
              </a:solidFill>
            </a:endParaRPr>
          </a:p>
          <a:p>
            <a:r>
              <a:rPr lang="zh-CN" altLang="en-US" sz="900" dirty="0">
                <a:solidFill>
                  <a:schemeClr val="bg1"/>
                </a:solidFill>
              </a:rPr>
              <a:t>业务电话：</a:t>
            </a:r>
            <a:r>
              <a:rPr lang="en-US" altLang="zh-CN" sz="900" dirty="0">
                <a:solidFill>
                  <a:schemeClr val="bg1"/>
                </a:solidFill>
              </a:rPr>
              <a:t>18651399229</a:t>
            </a:r>
            <a:r>
              <a:rPr lang="zh-CN" altLang="en-US" sz="900" dirty="0">
                <a:solidFill>
                  <a:schemeClr val="bg1"/>
                </a:solidFill>
              </a:rPr>
              <a:t> </a:t>
            </a:r>
            <a:endParaRPr lang="en-US" altLang="zh-CN" sz="900" dirty="0">
              <a:solidFill>
                <a:schemeClr val="bg1"/>
              </a:solidFill>
            </a:endParaRPr>
          </a:p>
          <a:p>
            <a:r>
              <a:rPr lang="zh-CN" altLang="en-US" sz="900" dirty="0">
                <a:solidFill>
                  <a:schemeClr val="bg1"/>
                </a:solidFill>
              </a:rPr>
              <a:t>联系邮箱：</a:t>
            </a:r>
            <a:r>
              <a:rPr lang="en-US" altLang="zh-CN" sz="700" dirty="0">
                <a:solidFill>
                  <a:schemeClr val="bg1"/>
                </a:solidFill>
              </a:rPr>
              <a:t>sales@smart-flow.cn</a:t>
            </a:r>
            <a:endParaRPr lang="en-US" altLang="zh-CN" sz="900" dirty="0">
              <a:solidFill>
                <a:schemeClr val="bg1"/>
              </a:solidFill>
            </a:endParaRPr>
          </a:p>
        </p:txBody>
      </p:sp>
      <p:sp>
        <p:nvSpPr>
          <p:cNvPr id="24" name="文本框 23"/>
          <p:cNvSpPr txBox="1"/>
          <p:nvPr/>
        </p:nvSpPr>
        <p:spPr>
          <a:xfrm>
            <a:off x="2091137" y="24272793"/>
            <a:ext cx="3300204" cy="261610"/>
          </a:xfrm>
          <a:prstGeom prst="rect">
            <a:avLst/>
          </a:prstGeom>
          <a:noFill/>
        </p:spPr>
        <p:txBody>
          <a:bodyPr wrap="square" rtlCol="0">
            <a:spAutoFit/>
          </a:bodyPr>
          <a:lstStyle/>
          <a:p>
            <a:r>
              <a:rPr lang="zh-CN" altLang="en-US" sz="1050" dirty="0"/>
              <a:t>联系我们</a:t>
            </a:r>
            <a:endParaRPr lang="zh-CN" altLang="en-US" sz="1050" dirty="0"/>
          </a:p>
        </p:txBody>
      </p:sp>
      <p:sp>
        <p:nvSpPr>
          <p:cNvPr id="25" name="文本框 24"/>
          <p:cNvSpPr txBox="1"/>
          <p:nvPr/>
        </p:nvSpPr>
        <p:spPr>
          <a:xfrm>
            <a:off x="63897" y="17630249"/>
            <a:ext cx="13679487" cy="1061829"/>
          </a:xfrm>
          <a:prstGeom prst="rect">
            <a:avLst/>
          </a:prstGeom>
          <a:noFill/>
        </p:spPr>
        <p:txBody>
          <a:bodyPr wrap="square" rtlCol="0">
            <a:spAutoFit/>
          </a:bodyPr>
          <a:lstStyle/>
          <a:p>
            <a:r>
              <a:rPr lang="en-US" altLang="zh-CN" sz="1050" dirty="0"/>
              <a:t> </a:t>
            </a:r>
            <a:endParaRPr lang="en-US" altLang="zh-CN" sz="1050" dirty="0"/>
          </a:p>
          <a:p>
            <a:endParaRPr lang="en-US" altLang="zh-CN" sz="1050" dirty="0"/>
          </a:p>
          <a:p>
            <a:r>
              <a:rPr lang="zh-CN" altLang="en-US" sz="1050" dirty="0"/>
              <a:t>合作、加盟。有意者请联系</a:t>
            </a:r>
            <a:endParaRPr lang="en-US" altLang="zh-CN" sz="1050" dirty="0"/>
          </a:p>
          <a:p>
            <a:r>
              <a:rPr lang="zh-CN" altLang="en-US" sz="1050" dirty="0">
                <a:hlinkClick r:id="rId5"/>
              </a:rPr>
              <a:t>联系方式： </a:t>
            </a:r>
            <a:r>
              <a:rPr lang="en-US" altLang="zh-CN" sz="1050" dirty="0">
                <a:hlinkClick r:id="rId5"/>
              </a:rPr>
              <a:t>qun_wang@linxvalley.com</a:t>
            </a:r>
            <a:r>
              <a:rPr lang="en-US" altLang="zh-CN" sz="1050" dirty="0"/>
              <a:t>     </a:t>
            </a:r>
            <a:r>
              <a:rPr lang="zh-CN" altLang="en-US" sz="1050" dirty="0"/>
              <a:t>或致电：</a:t>
            </a:r>
            <a:r>
              <a:rPr lang="en-US" altLang="zh-CN" sz="1050" dirty="0"/>
              <a:t>+86-18721633726</a:t>
            </a:r>
            <a:endParaRPr lang="en-US" altLang="zh-CN" sz="1050" dirty="0"/>
          </a:p>
          <a:p>
            <a:endParaRPr lang="en-US" altLang="zh-CN" sz="1050" dirty="0"/>
          </a:p>
          <a:p>
            <a:r>
              <a:rPr lang="zh-CN" altLang="en-US" sz="1050" dirty="0"/>
              <a:t>期待您的来信来电！ </a:t>
            </a:r>
            <a:endParaRPr lang="zh-CN" altLang="en-US" sz="1050" dirty="0"/>
          </a:p>
        </p:txBody>
      </p:sp>
      <p:grpSp>
        <p:nvGrpSpPr>
          <p:cNvPr id="35" name="组合 34"/>
          <p:cNvGrpSpPr/>
          <p:nvPr/>
        </p:nvGrpSpPr>
        <p:grpSpPr>
          <a:xfrm>
            <a:off x="-13396" y="7811538"/>
            <a:ext cx="12258076" cy="3084334"/>
            <a:chOff x="-73055" y="1740702"/>
            <a:chExt cx="14107555" cy="4104852"/>
          </a:xfrm>
        </p:grpSpPr>
        <p:sp>
          <p:nvSpPr>
            <p:cNvPr id="36" name="TextBox 4"/>
            <p:cNvSpPr txBox="1"/>
            <p:nvPr/>
          </p:nvSpPr>
          <p:spPr>
            <a:xfrm>
              <a:off x="129254" y="3724758"/>
              <a:ext cx="2009640" cy="675858"/>
            </a:xfrm>
            <a:prstGeom prst="rect">
              <a:avLst/>
            </a:prstGeom>
            <a:noFill/>
          </p:spPr>
          <p:txBody>
            <a:bodyPr wrap="square">
              <a:spAutoFit/>
            </a:bodyPr>
            <a:lstStyle/>
            <a:p>
              <a:pP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引进硅谷技术，开始</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自</a:t>
              </a:r>
              <a:endPar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a:p>
              <a:pPr>
                <a:defRPr/>
              </a:pP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主知识产权</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的</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软件开发</a:t>
              </a:r>
              <a:endPar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a:p>
              <a:pPr>
                <a:defRPr/>
              </a:pP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平台</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研发</a:t>
              </a:r>
              <a:endPar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37" name="TextBox 7"/>
            <p:cNvSpPr txBox="1"/>
            <p:nvPr/>
          </p:nvSpPr>
          <p:spPr>
            <a:xfrm>
              <a:off x="987444" y="2894321"/>
              <a:ext cx="2393682" cy="675858"/>
            </a:xfrm>
            <a:prstGeom prst="rect">
              <a:avLst/>
            </a:prstGeom>
            <a:noFill/>
          </p:spPr>
          <p:txBody>
            <a:bodyPr wrap="square">
              <a:spAutoFit/>
            </a:bodyPr>
            <a:lstStyle/>
            <a:p>
              <a:pPr algn="ctr">
                <a:defRPr/>
              </a:pP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施耐德配电</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和</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尤妮佳</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工厂基于“</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”平台开发的“</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LINX </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MES</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系统上线</a:t>
              </a:r>
              <a:endPar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38" name="TextBox 9"/>
            <p:cNvSpPr txBox="1"/>
            <p:nvPr/>
          </p:nvSpPr>
          <p:spPr>
            <a:xfrm>
              <a:off x="2277667" y="3724758"/>
              <a:ext cx="2331118" cy="491533"/>
            </a:xfrm>
            <a:prstGeom prst="rect">
              <a:avLst/>
            </a:prstGeom>
            <a:noFill/>
          </p:spPr>
          <p:txBody>
            <a:bodyPr wrap="square">
              <a:spAutoFit/>
            </a:bodyPr>
            <a:lstStyle/>
            <a:p>
              <a:pP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自主“</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”软件开发平台获“</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上海市创新基金</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endPar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39" name="矩形 38"/>
            <p:cNvSpPr/>
            <p:nvPr/>
          </p:nvSpPr>
          <p:spPr>
            <a:xfrm>
              <a:off x="3559142" y="2894321"/>
              <a:ext cx="2308288" cy="491533"/>
            </a:xfrm>
            <a:prstGeom prst="rect">
              <a:avLst/>
            </a:prstGeom>
          </p:spPr>
          <p:txBody>
            <a:bodyPr wrap="square">
              <a:spAutoFit/>
            </a:bodyPr>
            <a:lstStyle/>
            <a:p>
              <a:pPr algn="ct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LINX</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 </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MES</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系统获得“</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国家级科技型中小企业技术创新资金</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endPar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40" name="矩形 39"/>
            <p:cNvSpPr/>
            <p:nvPr/>
          </p:nvSpPr>
          <p:spPr>
            <a:xfrm>
              <a:off x="5018007" y="3724758"/>
              <a:ext cx="2070846" cy="491533"/>
            </a:xfrm>
            <a:prstGeom prst="rect">
              <a:avLst/>
            </a:prstGeom>
          </p:spPr>
          <p:txBody>
            <a:bodyPr wrap="square">
              <a:spAutoFit/>
            </a:bodyPr>
            <a:lstStyle/>
            <a:p>
              <a:pPr algn="ct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LINX MES</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 基于无线网络触控客户端发布</a:t>
              </a:r>
              <a:endPar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pic>
          <p:nvPicPr>
            <p:cNvPr id="42" name="Picture 9" descr="创新"/>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89900" y="2168695"/>
              <a:ext cx="541338" cy="41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63122" y="4344319"/>
              <a:ext cx="564744" cy="41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灵蛙公司软件V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2707" y="4342076"/>
              <a:ext cx="692641" cy="42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55876" y="2182982"/>
              <a:ext cx="53498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p:cNvPicPr>
              <a:picLocks noChangeAspect="1"/>
            </p:cNvPicPr>
            <p:nvPr/>
          </p:nvPicPr>
          <p:blipFill>
            <a:blip r:embed="rId10"/>
            <a:srcRect/>
            <a:stretch>
              <a:fillRect/>
            </a:stretch>
          </p:blipFill>
          <p:spPr bwMode="auto">
            <a:xfrm>
              <a:off x="5723044" y="4285818"/>
              <a:ext cx="855952" cy="535163"/>
            </a:xfrm>
            <a:prstGeom prst="rect">
              <a:avLst/>
            </a:prstGeom>
            <a:noFill/>
            <a:ln w="31750">
              <a:solidFill>
                <a:schemeClr val="tx1">
                  <a:lumMod val="65000"/>
                  <a:lumOff val="3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7" name="矩形 46"/>
            <p:cNvSpPr/>
            <p:nvPr/>
          </p:nvSpPr>
          <p:spPr>
            <a:xfrm>
              <a:off x="7578424" y="3775374"/>
              <a:ext cx="2259140" cy="675858"/>
            </a:xfrm>
            <a:prstGeom prst="rect">
              <a:avLst/>
            </a:prstGeom>
          </p:spPr>
          <p:txBody>
            <a:bodyPr wrap="square">
              <a:spAutoFit/>
            </a:bodyPr>
            <a:lstStyle/>
            <a:p>
              <a:pP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”软件</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3.0</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版发布，同年基于“</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”平台开发的“</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灵蛙医疗专病随访软件</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1.0</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版发布</a:t>
              </a:r>
              <a:endPar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48" name="TextBox 1"/>
            <p:cNvSpPr txBox="1"/>
            <p:nvPr/>
          </p:nvSpPr>
          <p:spPr>
            <a:xfrm>
              <a:off x="9181832" y="2894321"/>
              <a:ext cx="1732370" cy="491533"/>
            </a:xfrm>
            <a:prstGeom prst="rect">
              <a:avLst/>
            </a:prstGeom>
            <a:noFill/>
          </p:spPr>
          <p:txBody>
            <a:bodyPr wrap="square" rtlCol="0">
              <a:spAutoFit/>
            </a:bodyPr>
            <a:lstStyle/>
            <a:p>
              <a:pPr algn="ct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工业</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4.0</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系统集成商“</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中智浩云</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”收购“</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上海灵蛙</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a:t>
              </a:r>
              <a:endPar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49" name="TextBox 46"/>
            <p:cNvSpPr txBox="1"/>
            <p:nvPr/>
          </p:nvSpPr>
          <p:spPr>
            <a:xfrm>
              <a:off x="6039908" y="2894321"/>
              <a:ext cx="2600074" cy="675858"/>
            </a:xfrm>
            <a:prstGeom prst="rect">
              <a:avLst/>
            </a:prstGeom>
            <a:noFill/>
          </p:spPr>
          <p:txBody>
            <a:bodyPr wrap="square" rtlCol="0">
              <a:spAutoFit/>
            </a:bodyPr>
            <a:lstStyle/>
            <a:p>
              <a:pPr algn="ct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基于“</a:t>
              </a:r>
              <a:r>
                <a:rPr lang="zh-CN" altLang="en-US"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灵蛙管理</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”平台开发的物料拉动和供应系统“</a:t>
              </a:r>
              <a:r>
                <a:rPr lang="en-US" altLang="zh-CN" sz="90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LINX E-Kanban</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”软件</a:t>
              </a:r>
              <a:r>
                <a:rPr lang="en-US" altLang="zh-CN"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1.0</a:t>
              </a: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版发布</a:t>
              </a:r>
              <a:endPar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50" name="直接连接符 49"/>
            <p:cNvSpPr>
              <a:spLocks noChangeShapeType="1"/>
            </p:cNvSpPr>
            <p:nvPr/>
          </p:nvSpPr>
          <p:spPr bwMode="auto">
            <a:xfrm flipV="1">
              <a:off x="838169" y="2700347"/>
              <a:ext cx="7893" cy="812009"/>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51" name="椭圆 50"/>
            <p:cNvSpPr>
              <a:spLocks noChangeArrowheads="1"/>
            </p:cNvSpPr>
            <p:nvPr/>
          </p:nvSpPr>
          <p:spPr bwMode="auto">
            <a:xfrm>
              <a:off x="368270" y="1741494"/>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01600" cap="flat" cmpd="sng" algn="ctr">
              <a:solidFill>
                <a:srgbClr val="FF9933"/>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1999</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52" name="直接连接符 51"/>
            <p:cNvSpPr>
              <a:spLocks noChangeShapeType="1"/>
            </p:cNvSpPr>
            <p:nvPr/>
          </p:nvSpPr>
          <p:spPr bwMode="auto">
            <a:xfrm flipV="1">
              <a:off x="2139002" y="3753658"/>
              <a:ext cx="0" cy="968378"/>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53" name="椭圆 52"/>
            <p:cNvSpPr>
              <a:spLocks noChangeArrowheads="1"/>
            </p:cNvSpPr>
            <p:nvPr/>
          </p:nvSpPr>
          <p:spPr bwMode="auto">
            <a:xfrm>
              <a:off x="1669102" y="4759309"/>
              <a:ext cx="958851" cy="960441"/>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88900" cap="flat" cmpd="sng" algn="ctr">
              <a:solidFill>
                <a:srgbClr val="C00000"/>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anose="05000000000000000000"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2002</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cxnSp>
          <p:nvCxnSpPr>
            <p:cNvPr id="54" name="直接连接符 53"/>
            <p:cNvCxnSpPr>
              <a:cxnSpLocks noChangeShapeType="1"/>
              <a:stCxn id="68" idx="0"/>
              <a:endCxn id="55" idx="4"/>
            </p:cNvCxnSpPr>
            <p:nvPr/>
          </p:nvCxnSpPr>
          <p:spPr bwMode="auto">
            <a:xfrm flipV="1">
              <a:off x="3448461" y="2701143"/>
              <a:ext cx="102" cy="811215"/>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cxnSp>
        <p:sp>
          <p:nvSpPr>
            <p:cNvPr id="55" name="椭圆 54"/>
            <p:cNvSpPr>
              <a:spLocks noChangeArrowheads="1"/>
            </p:cNvSpPr>
            <p:nvPr/>
          </p:nvSpPr>
          <p:spPr bwMode="auto">
            <a:xfrm>
              <a:off x="2968345" y="1740702"/>
              <a:ext cx="960439" cy="960441"/>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01600" cap="flat" cmpd="sng" algn="ctr">
              <a:solidFill>
                <a:srgbClr val="FF9933"/>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anose="05000000000000000000"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2005</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56" name="直接连接符 55"/>
            <p:cNvSpPr>
              <a:spLocks noChangeShapeType="1"/>
            </p:cNvSpPr>
            <p:nvPr/>
          </p:nvSpPr>
          <p:spPr bwMode="auto">
            <a:xfrm flipH="1" flipV="1">
              <a:off x="4722884" y="3673191"/>
              <a:ext cx="25718" cy="1286969"/>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57" name="椭圆 56"/>
            <p:cNvSpPr>
              <a:spLocks noChangeArrowheads="1"/>
            </p:cNvSpPr>
            <p:nvPr/>
          </p:nvSpPr>
          <p:spPr bwMode="auto">
            <a:xfrm>
              <a:off x="4269176" y="4760102"/>
              <a:ext cx="958851"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07950" cap="flat" cmpd="sng" algn="ctr">
              <a:solidFill>
                <a:srgbClr val="FFFF00"/>
              </a:solidFill>
              <a:prstDash val="solid"/>
              <a:miter lim="800000"/>
              <a:headEnd type="none" w="med" len="med"/>
              <a:tailEnd type="none" w="med" len="med"/>
            </a:ln>
            <a:effectLst>
              <a:outerShdw blurRad="50800" dist="38100" dir="2700000" algn="tl" rotWithShape="0">
                <a:prstClr val="black">
                  <a:alpha val="40000"/>
                </a:prstClr>
              </a:outerShdw>
            </a:effectLst>
          </p:spPr>
          <p:txBody>
            <a:bodyPr anchor="ctr"/>
            <a:lstStyle/>
            <a:p>
              <a:pPr algn="ctr">
                <a:buFont typeface="Wingdings" panose="05000000000000000000"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2006</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58" name="直接连接符 57"/>
            <p:cNvSpPr>
              <a:spLocks noChangeShapeType="1"/>
            </p:cNvSpPr>
            <p:nvPr/>
          </p:nvSpPr>
          <p:spPr bwMode="auto">
            <a:xfrm flipV="1">
              <a:off x="6039908" y="1767689"/>
              <a:ext cx="0" cy="1752605"/>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59" name="椭圆 58"/>
            <p:cNvSpPr>
              <a:spLocks noChangeArrowheads="1"/>
            </p:cNvSpPr>
            <p:nvPr/>
          </p:nvSpPr>
          <p:spPr bwMode="auto">
            <a:xfrm>
              <a:off x="5568420" y="1741494"/>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27000" cap="flat" cmpd="sng" algn="ctr">
              <a:solidFill>
                <a:srgbClr val="92D050"/>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anose="05000000000000000000"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2009</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0" name="直接连接符 59"/>
            <p:cNvSpPr>
              <a:spLocks noChangeShapeType="1"/>
            </p:cNvSpPr>
            <p:nvPr/>
          </p:nvSpPr>
          <p:spPr bwMode="auto">
            <a:xfrm flipH="1" flipV="1">
              <a:off x="7339150" y="3673192"/>
              <a:ext cx="9527" cy="1299601"/>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61" name="椭圆 60"/>
            <p:cNvSpPr>
              <a:spLocks noChangeArrowheads="1"/>
            </p:cNvSpPr>
            <p:nvPr/>
          </p:nvSpPr>
          <p:spPr bwMode="auto">
            <a:xfrm>
              <a:off x="6869252" y="4760102"/>
              <a:ext cx="958851"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27000" cap="flat" cmpd="sng" algn="ctr">
              <a:solidFill>
                <a:schemeClr val="accent2">
                  <a:lumMod val="60000"/>
                  <a:lumOff val="40000"/>
                </a:schemeClr>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anose="05000000000000000000" pitchFamily="2" charset="2"/>
                <a:buNone/>
              </a:pPr>
              <a:r>
                <a:rPr lang="en-US" altLang="zh-CN" sz="1200"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2013</a:t>
              </a:r>
              <a:endParaRPr lang="zh-CN" altLang="en-US" sz="1200"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62" name="直接连接符 61"/>
            <p:cNvSpPr>
              <a:spLocks noChangeShapeType="1"/>
            </p:cNvSpPr>
            <p:nvPr/>
          </p:nvSpPr>
          <p:spPr bwMode="auto">
            <a:xfrm flipH="1" flipV="1">
              <a:off x="9947991" y="3685814"/>
              <a:ext cx="758" cy="1286966"/>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63" name="椭圆 62"/>
            <p:cNvSpPr>
              <a:spLocks noChangeArrowheads="1"/>
            </p:cNvSpPr>
            <p:nvPr/>
          </p:nvSpPr>
          <p:spPr bwMode="auto">
            <a:xfrm>
              <a:off x="9469323" y="4760090"/>
              <a:ext cx="958851"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65100" cap="flat" cmpd="sng" algn="ctr">
              <a:solidFill>
                <a:schemeClr val="accent6">
                  <a:lumMod val="60000"/>
                  <a:lumOff val="40000"/>
                </a:schemeClr>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anose="05000000000000000000"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2016</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endParaRPr>
            </a:p>
          </p:txBody>
        </p:sp>
        <p:sp>
          <p:nvSpPr>
            <p:cNvPr id="64" name="直接连接符 63"/>
            <p:cNvSpPr>
              <a:spLocks noChangeShapeType="1"/>
            </p:cNvSpPr>
            <p:nvPr/>
          </p:nvSpPr>
          <p:spPr bwMode="auto">
            <a:xfrm flipV="1">
              <a:off x="8639983" y="1767689"/>
              <a:ext cx="0" cy="1752605"/>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65" name="椭圆 64"/>
            <p:cNvSpPr>
              <a:spLocks noChangeArrowheads="1"/>
            </p:cNvSpPr>
            <p:nvPr/>
          </p:nvSpPr>
          <p:spPr bwMode="auto">
            <a:xfrm>
              <a:off x="8168494" y="1741494"/>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27000" cap="flat" cmpd="sng" algn="ctr">
              <a:solidFill>
                <a:srgbClr val="00B0F0"/>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anose="05000000000000000000"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2015</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6" name="等腰三角形 65"/>
            <p:cNvSpPr>
              <a:spLocks noChangeArrowheads="1"/>
            </p:cNvSpPr>
            <p:nvPr/>
          </p:nvSpPr>
          <p:spPr bwMode="auto">
            <a:xfrm>
              <a:off x="707450" y="3512357"/>
              <a:ext cx="260351" cy="161613"/>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67" name="等腰三角形 66"/>
            <p:cNvSpPr>
              <a:spLocks noChangeArrowheads="1"/>
            </p:cNvSpPr>
            <p:nvPr/>
          </p:nvSpPr>
          <p:spPr bwMode="auto">
            <a:xfrm flipV="1">
              <a:off x="2017959" y="3673195"/>
              <a:ext cx="259821" cy="161428"/>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68" name="等腰三角形 67"/>
            <p:cNvSpPr>
              <a:spLocks noChangeArrowheads="1"/>
            </p:cNvSpPr>
            <p:nvPr/>
          </p:nvSpPr>
          <p:spPr bwMode="auto">
            <a:xfrm>
              <a:off x="3318551" y="3512357"/>
              <a:ext cx="259820" cy="161613"/>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69" name="等腰三角形 68"/>
            <p:cNvSpPr>
              <a:spLocks noChangeArrowheads="1"/>
            </p:cNvSpPr>
            <p:nvPr/>
          </p:nvSpPr>
          <p:spPr bwMode="auto">
            <a:xfrm flipV="1">
              <a:off x="4618312" y="3673195"/>
              <a:ext cx="259820" cy="161428"/>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70" name="等腰三角形 69"/>
            <p:cNvSpPr>
              <a:spLocks noChangeArrowheads="1"/>
            </p:cNvSpPr>
            <p:nvPr/>
          </p:nvSpPr>
          <p:spPr bwMode="auto">
            <a:xfrm>
              <a:off x="5918163" y="3512357"/>
              <a:ext cx="259820" cy="161484"/>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71" name="直接连接符 70"/>
            <p:cNvSpPr>
              <a:spLocks noChangeShapeType="1"/>
            </p:cNvSpPr>
            <p:nvPr/>
          </p:nvSpPr>
          <p:spPr bwMode="auto">
            <a:xfrm>
              <a:off x="155608" y="3673629"/>
              <a:ext cx="13878892" cy="80029"/>
            </a:xfrm>
            <a:prstGeom prst="line">
              <a:avLst/>
            </a:prstGeom>
            <a:noFill/>
            <a:ln w="31750" cap="flat" cmpd="sng">
              <a:solidFill>
                <a:srgbClr val="222A35"/>
              </a:solidFill>
              <a:bevel/>
              <a:tailEnd type="stealth"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2" name="椭圆 71"/>
            <p:cNvSpPr>
              <a:spLocks noChangeArrowheads="1"/>
            </p:cNvSpPr>
            <p:nvPr/>
          </p:nvSpPr>
          <p:spPr bwMode="auto">
            <a:xfrm>
              <a:off x="-73055" y="3618720"/>
              <a:ext cx="109829" cy="109817"/>
            </a:xfrm>
            <a:prstGeom prst="ellipse">
              <a:avLst/>
            </a:prstGeom>
            <a:solidFill>
              <a:srgbClr val="E74C2E"/>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73" name="等腰三角形 72"/>
            <p:cNvSpPr>
              <a:spLocks noChangeArrowheads="1"/>
            </p:cNvSpPr>
            <p:nvPr/>
          </p:nvSpPr>
          <p:spPr bwMode="auto">
            <a:xfrm flipV="1">
              <a:off x="7218387" y="3685829"/>
              <a:ext cx="259820" cy="161428"/>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74" name="等腰三角形 73"/>
            <p:cNvSpPr>
              <a:spLocks noChangeArrowheads="1"/>
            </p:cNvSpPr>
            <p:nvPr/>
          </p:nvSpPr>
          <p:spPr bwMode="auto">
            <a:xfrm flipV="1">
              <a:off x="9818459" y="3685814"/>
              <a:ext cx="259820" cy="161428"/>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dirty="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75" name="等腰三角形 74"/>
            <p:cNvSpPr>
              <a:spLocks noChangeArrowheads="1"/>
            </p:cNvSpPr>
            <p:nvPr/>
          </p:nvSpPr>
          <p:spPr bwMode="auto">
            <a:xfrm>
              <a:off x="8518239" y="3512357"/>
              <a:ext cx="259820" cy="161484"/>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76" name="等腰三角形 75"/>
            <p:cNvSpPr>
              <a:spLocks noChangeArrowheads="1"/>
            </p:cNvSpPr>
            <p:nvPr/>
          </p:nvSpPr>
          <p:spPr bwMode="auto">
            <a:xfrm>
              <a:off x="11118313" y="3499950"/>
              <a:ext cx="259820" cy="161484"/>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77" name="直接连接符 76"/>
            <p:cNvSpPr>
              <a:spLocks noChangeShapeType="1"/>
            </p:cNvSpPr>
            <p:nvPr/>
          </p:nvSpPr>
          <p:spPr bwMode="auto">
            <a:xfrm flipV="1">
              <a:off x="11240058" y="1793883"/>
              <a:ext cx="0" cy="1752605"/>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78" name="椭圆 77"/>
            <p:cNvSpPr>
              <a:spLocks noChangeArrowheads="1"/>
            </p:cNvSpPr>
            <p:nvPr/>
          </p:nvSpPr>
          <p:spPr bwMode="auto">
            <a:xfrm>
              <a:off x="10768569" y="1767689"/>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27000" cap="flat" cmpd="sng" algn="ctr">
              <a:solidFill>
                <a:srgbClr val="4BB9B9"/>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buFont typeface="Wingdings" panose="05000000000000000000" pitchFamily="2" charset="2"/>
                <a:buNone/>
              </a:pP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2018</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79" name="图片 78"/>
            <p:cNvPicPr>
              <a:picLocks noChangeAspect="1"/>
            </p:cNvPicPr>
            <p:nvPr/>
          </p:nvPicPr>
          <p:blipFill>
            <a:blip r:embed="rId11"/>
            <a:stretch>
              <a:fillRect/>
            </a:stretch>
          </p:blipFill>
          <p:spPr>
            <a:xfrm>
              <a:off x="10703014" y="4633504"/>
              <a:ext cx="1354641" cy="1212050"/>
            </a:xfrm>
            <a:prstGeom prst="rect">
              <a:avLst/>
            </a:prstGeom>
          </p:spPr>
        </p:pic>
        <p:sp>
          <p:nvSpPr>
            <p:cNvPr id="80" name="TextBox 4"/>
            <p:cNvSpPr txBox="1"/>
            <p:nvPr/>
          </p:nvSpPr>
          <p:spPr>
            <a:xfrm>
              <a:off x="10048019" y="3754213"/>
              <a:ext cx="2009640" cy="737300"/>
            </a:xfrm>
            <a:prstGeom prst="rect">
              <a:avLst/>
            </a:prstGeom>
            <a:noFill/>
          </p:spPr>
          <p:txBody>
            <a:bodyPr wrap="square">
              <a:spAutoFit/>
            </a:bodyPr>
            <a:lstStyle/>
            <a:p>
              <a:pPr>
                <a:defRPr/>
              </a:pPr>
              <a:r>
                <a:rPr lang="zh-CN" altLang="en-US" sz="900"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上海灵蛙科贸有限公司更名为</a:t>
              </a:r>
              <a:r>
                <a:rPr lang="zh-CN" altLang="en-US" sz="105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上海灵娃智能科技有限公司</a:t>
              </a:r>
              <a:endParaRPr lang="en-US" altLang="zh-CN" sz="105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pic>
          <p:nvPicPr>
            <p:cNvPr id="81" name="Picture 19" descr="linx"/>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667" b="100000" l="0" r="100000">
                          <a14:foregroundMark x1="25000" y1="96333" x2="25000" y2="96333"/>
                          <a14:foregroundMark x1="18750" y1="94000" x2="18750" y2="94000"/>
                          <a14:foregroundMark x1="35500" y1="96333" x2="35500" y2="96333"/>
                          <a14:foregroundMark x1="45750" y1="93667" x2="45750" y2="93667"/>
                          <a14:foregroundMark x1="62000" y1="93667" x2="62000" y2="93667"/>
                          <a14:foregroundMark x1="71750" y1="93333" x2="71750" y2="93333"/>
                          <a14:foregroundMark x1="91000" y1="97000" x2="91000" y2="97000"/>
                          <a14:foregroundMark x1="42000" y1="5333" x2="42000" y2="5333"/>
                          <a14:foregroundMark x1="37750" y1="9000" x2="37750" y2="9000"/>
                          <a14:foregroundMark x1="32250" y1="9333" x2="32250" y2="9333"/>
                          <a14:foregroundMark x1="29500" y1="12667" x2="29500" y2="12667"/>
                          <a14:foregroundMark x1="24250" y1="16333" x2="24250" y2="16333"/>
                          <a14:foregroundMark x1="20000" y1="19667" x2="20000" y2="19667"/>
                          <a14:foregroundMark x1="12500" y1="31667" x2="12500" y2="31667"/>
                          <a14:foregroundMark x1="9250" y1="37000" x2="9250" y2="37000"/>
                          <a14:foregroundMark x1="6750" y1="40333" x2="6750" y2="40333"/>
                          <a14:foregroundMark x1="4750" y1="44667" x2="4750" y2="44667"/>
                          <a14:foregroundMark x1="61000" y1="28000" x2="61000" y2="28000"/>
                        </a14:backgroundRemoval>
                      </a14:imgEffect>
                    </a14:imgLayer>
                  </a14:imgProps>
                </a:ext>
                <a:ext uri="{28A0092B-C50C-407E-A947-70E740481C1C}">
                  <a14:useLocalDpi xmlns:a14="http://schemas.microsoft.com/office/drawing/2010/main" val="0"/>
                </a:ext>
              </a:extLst>
            </a:blip>
            <a:srcRect/>
            <a:stretch>
              <a:fillRect/>
            </a:stretch>
          </p:blipFill>
          <p:spPr bwMode="auto">
            <a:xfrm>
              <a:off x="210717" y="4633502"/>
              <a:ext cx="1342149" cy="112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椭圆 81"/>
            <p:cNvSpPr>
              <a:spLocks noChangeArrowheads="1"/>
            </p:cNvSpPr>
            <p:nvPr/>
          </p:nvSpPr>
          <p:spPr bwMode="auto">
            <a:xfrm>
              <a:off x="12302930" y="4721968"/>
              <a:ext cx="960439" cy="95885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101600" cap="flat" cmpd="sng" algn="ctr">
              <a:solidFill>
                <a:srgbClr val="FF9933"/>
              </a:solidFill>
              <a:prstDash val="solid"/>
              <a:miter lim="800000"/>
              <a:headEnd type="none" w="med" len="med"/>
              <a:tailEnd type="none" w="med" len="med"/>
            </a:ln>
            <a:effectLst>
              <a:outerShdw blurRad="50800" dist="38100" dir="8100000" algn="tr" rotWithShape="0">
                <a:prstClr val="black">
                  <a:alpha val="40000"/>
                </a:prstClr>
              </a:outerShdw>
            </a:effectLst>
          </p:spPr>
          <p:txBody>
            <a:bodyPr anchor="ctr"/>
            <a:lstStyle/>
            <a:p>
              <a:pPr algn="ctr"/>
              <a:r>
                <a:rPr lang="en-US" altLang="zh-CN" sz="1200" b="1" dirty="0">
                  <a:solidFill>
                    <a:schemeClr val="bg2">
                      <a:lumMod val="50000"/>
                    </a:schemeClr>
                  </a:solidFill>
                  <a:latin typeface="微软雅黑" panose="020B0503020204020204" pitchFamily="34" charset="-122"/>
                  <a:ea typeface="微软雅黑" panose="020B0503020204020204" pitchFamily="34" charset="-122"/>
                  <a:sym typeface="方正稚艺简体" pitchFamily="1" charset="-122"/>
                </a:rPr>
                <a:t>2020</a:t>
              </a:r>
              <a:endParaRPr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3" name="直接连接符 82"/>
            <p:cNvSpPr>
              <a:spLocks noChangeShapeType="1"/>
            </p:cNvSpPr>
            <p:nvPr/>
          </p:nvSpPr>
          <p:spPr bwMode="auto">
            <a:xfrm flipH="1" flipV="1">
              <a:off x="12728520" y="3638946"/>
              <a:ext cx="758" cy="1286966"/>
            </a:xfrm>
            <a:prstGeom prst="line">
              <a:avLst/>
            </a:prstGeom>
            <a:noFill/>
            <a:ln w="6350" cap="flat" cmpd="sng">
              <a:solidFill>
                <a:srgbClr val="131426"/>
              </a:solidFill>
              <a:prstDash val="dash"/>
              <a:bevel/>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endParaRPr lang="zh-CN" altLang="en-US" sz="900">
                <a:solidFill>
                  <a:schemeClr val="bg2">
                    <a:lumMod val="50000"/>
                  </a:schemeClr>
                </a:solidFill>
                <a:latin typeface="微软雅黑" panose="020B0503020204020204" pitchFamily="34" charset="-122"/>
                <a:ea typeface="微软雅黑" panose="020B0503020204020204" pitchFamily="34" charset="-122"/>
              </a:endParaRPr>
            </a:p>
          </p:txBody>
        </p:sp>
        <p:sp>
          <p:nvSpPr>
            <p:cNvPr id="84" name="等腰三角形 83"/>
            <p:cNvSpPr>
              <a:spLocks noChangeArrowheads="1"/>
            </p:cNvSpPr>
            <p:nvPr/>
          </p:nvSpPr>
          <p:spPr bwMode="auto">
            <a:xfrm flipV="1">
              <a:off x="12608947" y="3722212"/>
              <a:ext cx="259820" cy="161428"/>
            </a:xfrm>
            <a:prstGeom prst="triangle">
              <a:avLst>
                <a:gd name="adj" fmla="val 50000"/>
              </a:avLst>
            </a:prstGeom>
            <a:solidFill>
              <a:srgbClr val="131426"/>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pPr algn="ctr"/>
              <a:endParaRPr lang="zh-CN" altLang="zh-CN" sz="900" dirty="0">
                <a:solidFill>
                  <a:schemeClr val="bg2">
                    <a:lumMod val="50000"/>
                  </a:schemeClr>
                </a:solidFill>
                <a:latin typeface="微软雅黑" panose="020B0503020204020204" pitchFamily="34" charset="-122"/>
                <a:ea typeface="微软雅黑" panose="020B0503020204020204" pitchFamily="34" charset="-122"/>
                <a:sym typeface="宋体" pitchFamily="2" charset="-122"/>
              </a:endParaRPr>
            </a:p>
          </p:txBody>
        </p:sp>
        <p:sp>
          <p:nvSpPr>
            <p:cNvPr id="85" name="TextBox 4"/>
            <p:cNvSpPr txBox="1"/>
            <p:nvPr/>
          </p:nvSpPr>
          <p:spPr>
            <a:xfrm>
              <a:off x="11849622" y="2890220"/>
              <a:ext cx="2009640" cy="552974"/>
            </a:xfrm>
            <a:prstGeom prst="rect">
              <a:avLst/>
            </a:prstGeom>
            <a:noFill/>
          </p:spPr>
          <p:txBody>
            <a:bodyPr wrap="square">
              <a:spAutoFit/>
            </a:bodyPr>
            <a:lstStyle/>
            <a:p>
              <a:pPr algn="ctr">
                <a:defRPr/>
              </a:pPr>
              <a:r>
                <a:rPr lang="zh-CN" altLang="en-US" sz="105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rPr>
                <a:t>开始为客户提供开发平台赋能模式</a:t>
              </a:r>
              <a:endParaRPr lang="en-US" altLang="zh-CN" sz="1050" b="1" dirty="0">
                <a:solidFill>
                  <a:schemeClr val="bg2">
                    <a:lumMod val="50000"/>
                  </a:schemeClr>
                </a:solidFill>
                <a:latin typeface="微软雅黑" panose="020B0503020204020204" pitchFamily="34" charset="-122"/>
                <a:ea typeface="微软雅黑" panose="020B0503020204020204" pitchFamily="34" charset="-122"/>
                <a:cs typeface="Arial Unicode MS" pitchFamily="34" charset="-122"/>
              </a:endParaRPr>
            </a:p>
          </p:txBody>
        </p:sp>
      </p:grpSp>
      <p:sp>
        <p:nvSpPr>
          <p:cNvPr id="86" name="文本框 85"/>
          <p:cNvSpPr txBox="1"/>
          <p:nvPr/>
        </p:nvSpPr>
        <p:spPr>
          <a:xfrm>
            <a:off x="277315" y="19372654"/>
            <a:ext cx="12210228" cy="5539978"/>
          </a:xfrm>
          <a:prstGeom prst="rect">
            <a:avLst/>
          </a:prstGeom>
          <a:noFill/>
        </p:spPr>
        <p:txBody>
          <a:bodyPr wrap="square">
            <a:spAutoFit/>
          </a:bodyPr>
          <a:lstStyle/>
          <a:p>
            <a:r>
              <a:rPr lang="zh-CN" altLang="en-US" sz="2800" b="1" dirty="0"/>
              <a:t>公司技术实力</a:t>
            </a:r>
            <a:endParaRPr lang="zh-CN" altLang="en-US" sz="2800" b="1" dirty="0"/>
          </a:p>
          <a:p>
            <a:r>
              <a:rPr lang="zh-CN" altLang="en-US" dirty="0"/>
              <a:t>公司为上海市高新技术企业，拥有核心平台及软件如下：</a:t>
            </a:r>
            <a:endParaRPr lang="zh-CN" altLang="en-US" dirty="0"/>
          </a:p>
          <a:p>
            <a:r>
              <a:rPr lang="zh-CN" altLang="en-US" dirty="0"/>
              <a:t>	自主知识产权的灵蛙管理（</a:t>
            </a:r>
            <a:r>
              <a:rPr lang="en-US" altLang="zh-CN" dirty="0"/>
              <a:t>LINX Manager</a:t>
            </a:r>
            <a:r>
              <a:rPr lang="zh-CN" altLang="en-US" dirty="0"/>
              <a:t>）低代码</a:t>
            </a:r>
            <a:r>
              <a:rPr lang="en-US" altLang="zh-CN" dirty="0"/>
              <a:t>PaaS</a:t>
            </a:r>
            <a:r>
              <a:rPr lang="zh-CN" altLang="en-US" dirty="0"/>
              <a:t>开发平台；</a:t>
            </a:r>
            <a:endParaRPr lang="zh-CN" altLang="en-US" dirty="0"/>
          </a:p>
          <a:p>
            <a:r>
              <a:rPr lang="zh-CN" altLang="en-US" dirty="0"/>
              <a:t>	自主知识产权的</a:t>
            </a:r>
            <a:r>
              <a:rPr lang="en-US" altLang="zh-CN" dirty="0"/>
              <a:t>LINX® </a:t>
            </a:r>
            <a:r>
              <a:rPr lang="zh-CN" altLang="en-US" dirty="0"/>
              <a:t>系列</a:t>
            </a:r>
            <a:r>
              <a:rPr lang="en-US" altLang="zh-CN" dirty="0"/>
              <a:t>MES</a:t>
            </a:r>
            <a:r>
              <a:rPr lang="zh-CN" altLang="en-US" dirty="0"/>
              <a:t>、</a:t>
            </a:r>
            <a:r>
              <a:rPr lang="en-US" altLang="zh-CN" dirty="0"/>
              <a:t>APS</a:t>
            </a:r>
            <a:r>
              <a:rPr lang="zh-CN" altLang="en-US" dirty="0"/>
              <a:t>、</a:t>
            </a:r>
            <a:r>
              <a:rPr lang="en-US" altLang="zh-CN" dirty="0"/>
              <a:t>WMS</a:t>
            </a:r>
            <a:r>
              <a:rPr lang="zh-CN" altLang="en-US" dirty="0"/>
              <a:t>、</a:t>
            </a:r>
            <a:r>
              <a:rPr lang="en-US" altLang="zh-CN" dirty="0"/>
              <a:t>EAM</a:t>
            </a:r>
            <a:r>
              <a:rPr lang="zh-CN" altLang="en-US" dirty="0"/>
              <a:t>、等制造运营管理（</a:t>
            </a:r>
            <a:r>
              <a:rPr lang="en-US" altLang="zh-CN" dirty="0"/>
              <a:t>MOM</a:t>
            </a:r>
            <a:r>
              <a:rPr lang="zh-CN" altLang="en-US" dirty="0"/>
              <a:t>）软件；</a:t>
            </a:r>
            <a:endParaRPr lang="zh-CN" altLang="en-US" dirty="0"/>
          </a:p>
          <a:p>
            <a:r>
              <a:rPr lang="zh-CN" altLang="en-US" dirty="0"/>
              <a:t>	</a:t>
            </a:r>
            <a:r>
              <a:rPr lang="en-US" altLang="zh-CN" dirty="0" err="1"/>
              <a:t>Linx</a:t>
            </a:r>
            <a:r>
              <a:rPr lang="en-US" altLang="zh-CN" dirty="0"/>
              <a:t> </a:t>
            </a:r>
            <a:r>
              <a:rPr lang="zh-CN" altLang="en-US" dirty="0"/>
              <a:t>整体数字化工厂信息系统；</a:t>
            </a:r>
            <a:endParaRPr lang="zh-CN" altLang="en-US" dirty="0"/>
          </a:p>
          <a:p>
            <a:r>
              <a:rPr lang="zh-CN" altLang="en-US" dirty="0"/>
              <a:t>适用于流程行业和离散行业应用。公司拥有 近</a:t>
            </a:r>
            <a:r>
              <a:rPr lang="en-US" altLang="zh-CN" dirty="0"/>
              <a:t>60</a:t>
            </a:r>
            <a:r>
              <a:rPr lang="zh-CN" altLang="en-US" dirty="0"/>
              <a:t>项软件著作权及产品证书。</a:t>
            </a:r>
            <a:endParaRPr lang="en-US" altLang="zh-CN" dirty="0"/>
          </a:p>
          <a:p>
            <a:endParaRPr lang="en-US" altLang="zh-CN" sz="2800" b="1" dirty="0"/>
          </a:p>
          <a:p>
            <a:r>
              <a:rPr lang="zh-CN" altLang="en-US" sz="2800" b="1" dirty="0"/>
              <a:t>公司积累</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精益生产理念</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lvl="1"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灵娃产品深度融合精益生产理念，将数字化与生产实际运营及</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IT</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技术深度融合</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lvl="1" algn="just"/>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特定工艺解决方案</a:t>
            </a: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pPr lvl="1" algn="just"/>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电镀工艺、冲压工艺、</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SMT</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工艺、注塑工艺、机加工工艺、热处理工艺、机电产品装配工艺；</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lvl="1" algn="just"/>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行业解决方案</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gn="just"/>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工业电气行业解决方案，工业品分销防窜货解决方案、汽车外饰行业解决方案、汽车座椅行业解决方案、机电产品装配行业解决方案等。</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4"/>
          <p:cNvSpPr/>
          <p:nvPr/>
        </p:nvSpPr>
        <p:spPr>
          <a:xfrm>
            <a:off x="7016521" y="4983807"/>
            <a:ext cx="871044" cy="677715"/>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sp>
        <p:nvSpPr>
          <p:cNvPr id="6" name="矩形 5"/>
          <p:cNvSpPr/>
          <p:nvPr/>
        </p:nvSpPr>
        <p:spPr>
          <a:xfrm>
            <a:off x="1641625" y="3975122"/>
            <a:ext cx="2037313"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“无”开发经验编程</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133600" y="5029200"/>
            <a:ext cx="783913" cy="598542"/>
            <a:chOff x="5145816" y="1864062"/>
            <a:chExt cx="1203289" cy="1029973"/>
          </a:xfrm>
        </p:grpSpPr>
        <p:sp>
          <p:nvSpPr>
            <p:cNvPr id="27" name="圆角矩形 43"/>
            <p:cNvSpPr/>
            <p:nvPr/>
          </p:nvSpPr>
          <p:spPr>
            <a:xfrm>
              <a:off x="5145816" y="1864062"/>
              <a:ext cx="1203289" cy="102997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5393015" y="1971058"/>
              <a:ext cx="716341" cy="716340"/>
            </a:xfrm>
            <a:prstGeom prst="rect">
              <a:avLst/>
            </a:prstGeom>
          </p:spPr>
        </p:pic>
      </p:grpSp>
      <p:sp>
        <p:nvSpPr>
          <p:cNvPr id="9" name="圆角矩形 44"/>
          <p:cNvSpPr/>
          <p:nvPr/>
        </p:nvSpPr>
        <p:spPr>
          <a:xfrm>
            <a:off x="7135452" y="5067400"/>
            <a:ext cx="520455" cy="460264"/>
          </a:xfrm>
          <a:custGeom>
            <a:avLst/>
            <a:gdLst>
              <a:gd name="connsiteX0" fmla="*/ 477941 w 589244"/>
              <a:gd name="connsiteY0" fmla="*/ 327910 h 604746"/>
              <a:gd name="connsiteX1" fmla="*/ 456248 w 589244"/>
              <a:gd name="connsiteY1" fmla="*/ 349571 h 604746"/>
              <a:gd name="connsiteX2" fmla="*/ 456248 w 589244"/>
              <a:gd name="connsiteY2" fmla="*/ 385307 h 604746"/>
              <a:gd name="connsiteX3" fmla="*/ 477941 w 589244"/>
              <a:gd name="connsiteY3" fmla="*/ 407060 h 604746"/>
              <a:gd name="connsiteX4" fmla="*/ 499726 w 589244"/>
              <a:gd name="connsiteY4" fmla="*/ 385307 h 604746"/>
              <a:gd name="connsiteX5" fmla="*/ 499726 w 589244"/>
              <a:gd name="connsiteY5" fmla="*/ 349571 h 604746"/>
              <a:gd name="connsiteX6" fmla="*/ 477941 w 589244"/>
              <a:gd name="connsiteY6" fmla="*/ 327910 h 604746"/>
              <a:gd name="connsiteX7" fmla="*/ 120010 w 589244"/>
              <a:gd name="connsiteY7" fmla="*/ 251354 h 604746"/>
              <a:gd name="connsiteX8" fmla="*/ 179681 w 589244"/>
              <a:gd name="connsiteY8" fmla="*/ 278861 h 604746"/>
              <a:gd name="connsiteX9" fmla="*/ 150761 w 589244"/>
              <a:gd name="connsiteY9" fmla="*/ 463188 h 604746"/>
              <a:gd name="connsiteX10" fmla="*/ 152317 w 589244"/>
              <a:gd name="connsiteY10" fmla="*/ 470499 h 604746"/>
              <a:gd name="connsiteX11" fmla="*/ 187003 w 589244"/>
              <a:gd name="connsiteY11" fmla="*/ 522407 h 604746"/>
              <a:gd name="connsiteX12" fmla="*/ 195606 w 589244"/>
              <a:gd name="connsiteY12" fmla="*/ 526976 h 604746"/>
              <a:gd name="connsiteX13" fmla="*/ 204209 w 589244"/>
              <a:gd name="connsiteY13" fmla="*/ 522407 h 604746"/>
              <a:gd name="connsiteX14" fmla="*/ 238803 w 589244"/>
              <a:gd name="connsiteY14" fmla="*/ 470499 h 604746"/>
              <a:gd name="connsiteX15" fmla="*/ 240451 w 589244"/>
              <a:gd name="connsiteY15" fmla="*/ 463188 h 604746"/>
              <a:gd name="connsiteX16" fmla="*/ 211530 w 589244"/>
              <a:gd name="connsiteY16" fmla="*/ 278861 h 604746"/>
              <a:gd name="connsiteX17" fmla="*/ 271110 w 589244"/>
              <a:gd name="connsiteY17" fmla="*/ 251354 h 604746"/>
              <a:gd name="connsiteX18" fmla="*/ 299115 w 589244"/>
              <a:gd name="connsiteY18" fmla="*/ 286447 h 604746"/>
              <a:gd name="connsiteX19" fmla="*/ 326571 w 589244"/>
              <a:gd name="connsiteY19" fmla="*/ 313954 h 604746"/>
              <a:gd name="connsiteX20" fmla="*/ 326571 w 589244"/>
              <a:gd name="connsiteY20" fmla="*/ 447287 h 604746"/>
              <a:gd name="connsiteX21" fmla="*/ 382673 w 589244"/>
              <a:gd name="connsiteY21" fmla="*/ 513634 h 604746"/>
              <a:gd name="connsiteX22" fmla="*/ 390452 w 589244"/>
              <a:gd name="connsiteY22" fmla="*/ 557042 h 604746"/>
              <a:gd name="connsiteX23" fmla="*/ 381667 w 589244"/>
              <a:gd name="connsiteY23" fmla="*/ 590216 h 604746"/>
              <a:gd name="connsiteX24" fmla="*/ 350550 w 589244"/>
              <a:gd name="connsiteY24" fmla="*/ 604746 h 604746"/>
              <a:gd name="connsiteX25" fmla="*/ 40570 w 589244"/>
              <a:gd name="connsiteY25" fmla="*/ 604746 h 604746"/>
              <a:gd name="connsiteX26" fmla="*/ 9453 w 589244"/>
              <a:gd name="connsiteY26" fmla="*/ 590216 h 604746"/>
              <a:gd name="connsiteX27" fmla="*/ 667 w 589244"/>
              <a:gd name="connsiteY27" fmla="*/ 557042 h 604746"/>
              <a:gd name="connsiteX28" fmla="*/ 31144 w 589244"/>
              <a:gd name="connsiteY28" fmla="*/ 387429 h 604746"/>
              <a:gd name="connsiteX29" fmla="*/ 92096 w 589244"/>
              <a:gd name="connsiteY29" fmla="*/ 286447 h 604746"/>
              <a:gd name="connsiteX30" fmla="*/ 120010 w 589244"/>
              <a:gd name="connsiteY30" fmla="*/ 251354 h 604746"/>
              <a:gd name="connsiteX31" fmla="*/ 477941 w 589244"/>
              <a:gd name="connsiteY31" fmla="*/ 178566 h 604746"/>
              <a:gd name="connsiteX32" fmla="*/ 435837 w 589244"/>
              <a:gd name="connsiteY32" fmla="*/ 220700 h 604746"/>
              <a:gd name="connsiteX33" fmla="*/ 435837 w 589244"/>
              <a:gd name="connsiteY33" fmla="*/ 260275 h 604746"/>
              <a:gd name="connsiteX34" fmla="*/ 520138 w 589244"/>
              <a:gd name="connsiteY34" fmla="*/ 260275 h 604746"/>
              <a:gd name="connsiteX35" fmla="*/ 520138 w 589244"/>
              <a:gd name="connsiteY35" fmla="*/ 220700 h 604746"/>
              <a:gd name="connsiteX36" fmla="*/ 477941 w 589244"/>
              <a:gd name="connsiteY36" fmla="*/ 178566 h 604746"/>
              <a:gd name="connsiteX37" fmla="*/ 477941 w 589244"/>
              <a:gd name="connsiteY37" fmla="*/ 132593 h 604746"/>
              <a:gd name="connsiteX38" fmla="*/ 566178 w 589244"/>
              <a:gd name="connsiteY38" fmla="*/ 220700 h 604746"/>
              <a:gd name="connsiteX39" fmla="*/ 566178 w 589244"/>
              <a:gd name="connsiteY39" fmla="*/ 261098 h 604746"/>
              <a:gd name="connsiteX40" fmla="*/ 589244 w 589244"/>
              <a:gd name="connsiteY40" fmla="*/ 287695 h 604746"/>
              <a:gd name="connsiteX41" fmla="*/ 589244 w 589244"/>
              <a:gd name="connsiteY41" fmla="*/ 447275 h 604746"/>
              <a:gd name="connsiteX42" fmla="*/ 561693 w 589244"/>
              <a:gd name="connsiteY42" fmla="*/ 474694 h 604746"/>
              <a:gd name="connsiteX43" fmla="*/ 394282 w 589244"/>
              <a:gd name="connsiteY43" fmla="*/ 474694 h 604746"/>
              <a:gd name="connsiteX44" fmla="*/ 366822 w 589244"/>
              <a:gd name="connsiteY44" fmla="*/ 447275 h 604746"/>
              <a:gd name="connsiteX45" fmla="*/ 366822 w 589244"/>
              <a:gd name="connsiteY45" fmla="*/ 287695 h 604746"/>
              <a:gd name="connsiteX46" fmla="*/ 389796 w 589244"/>
              <a:gd name="connsiteY46" fmla="*/ 261098 h 604746"/>
              <a:gd name="connsiteX47" fmla="*/ 389796 w 589244"/>
              <a:gd name="connsiteY47" fmla="*/ 220700 h 604746"/>
              <a:gd name="connsiteX48" fmla="*/ 477941 w 589244"/>
              <a:gd name="connsiteY48" fmla="*/ 132593 h 604746"/>
              <a:gd name="connsiteX49" fmla="*/ 195596 w 589244"/>
              <a:gd name="connsiteY49" fmla="*/ 0 h 604746"/>
              <a:gd name="connsiteX50" fmla="*/ 287790 w 589244"/>
              <a:gd name="connsiteY50" fmla="*/ 119997 h 604746"/>
              <a:gd name="connsiteX51" fmla="*/ 195596 w 589244"/>
              <a:gd name="connsiteY51" fmla="*/ 239994 h 604746"/>
              <a:gd name="connsiteX52" fmla="*/ 103402 w 589244"/>
              <a:gd name="connsiteY52" fmla="*/ 119997 h 604746"/>
              <a:gd name="connsiteX53" fmla="*/ 195596 w 589244"/>
              <a:gd name="connsiteY53" fmla="*/ 0 h 60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9244" h="604746">
                <a:moveTo>
                  <a:pt x="477941" y="327910"/>
                </a:moveTo>
                <a:cubicBezTo>
                  <a:pt x="465951" y="327910"/>
                  <a:pt x="456248" y="337598"/>
                  <a:pt x="456248" y="349571"/>
                </a:cubicBezTo>
                <a:lnTo>
                  <a:pt x="456248" y="385307"/>
                </a:lnTo>
                <a:cubicBezTo>
                  <a:pt x="456248" y="397280"/>
                  <a:pt x="465951" y="407060"/>
                  <a:pt x="477941" y="407060"/>
                </a:cubicBezTo>
                <a:cubicBezTo>
                  <a:pt x="489932" y="407060"/>
                  <a:pt x="499726" y="397280"/>
                  <a:pt x="499726" y="385307"/>
                </a:cubicBezTo>
                <a:lnTo>
                  <a:pt x="499726" y="349571"/>
                </a:lnTo>
                <a:cubicBezTo>
                  <a:pt x="499726" y="337598"/>
                  <a:pt x="489932" y="327910"/>
                  <a:pt x="477941" y="327910"/>
                </a:cubicBezTo>
                <a:close/>
                <a:moveTo>
                  <a:pt x="120010" y="251354"/>
                </a:moveTo>
                <a:cubicBezTo>
                  <a:pt x="137399" y="265976"/>
                  <a:pt x="157716" y="275663"/>
                  <a:pt x="179681" y="278861"/>
                </a:cubicBezTo>
                <a:lnTo>
                  <a:pt x="150761" y="463188"/>
                </a:lnTo>
                <a:cubicBezTo>
                  <a:pt x="150303" y="465747"/>
                  <a:pt x="150944" y="468397"/>
                  <a:pt x="152317" y="470499"/>
                </a:cubicBezTo>
                <a:lnTo>
                  <a:pt x="187003" y="522407"/>
                </a:lnTo>
                <a:cubicBezTo>
                  <a:pt x="188925" y="525331"/>
                  <a:pt x="192128" y="526976"/>
                  <a:pt x="195606" y="526976"/>
                </a:cubicBezTo>
                <a:cubicBezTo>
                  <a:pt x="199084" y="526976"/>
                  <a:pt x="202287" y="525331"/>
                  <a:pt x="204209" y="522407"/>
                </a:cubicBezTo>
                <a:lnTo>
                  <a:pt x="238803" y="470499"/>
                </a:lnTo>
                <a:cubicBezTo>
                  <a:pt x="240268" y="468397"/>
                  <a:pt x="240817" y="465747"/>
                  <a:pt x="240451" y="463188"/>
                </a:cubicBezTo>
                <a:lnTo>
                  <a:pt x="211530" y="278861"/>
                </a:lnTo>
                <a:cubicBezTo>
                  <a:pt x="233495" y="275663"/>
                  <a:pt x="253813" y="265976"/>
                  <a:pt x="271110" y="251354"/>
                </a:cubicBezTo>
                <a:cubicBezTo>
                  <a:pt x="277608" y="264971"/>
                  <a:pt x="287126" y="277034"/>
                  <a:pt x="299115" y="286447"/>
                </a:cubicBezTo>
                <a:cubicBezTo>
                  <a:pt x="309274" y="294489"/>
                  <a:pt x="318518" y="303719"/>
                  <a:pt x="326571" y="313954"/>
                </a:cubicBezTo>
                <a:lnTo>
                  <a:pt x="326571" y="447287"/>
                </a:lnTo>
                <a:cubicBezTo>
                  <a:pt x="326571" y="480552"/>
                  <a:pt x="350916" y="508150"/>
                  <a:pt x="382673" y="513634"/>
                </a:cubicBezTo>
                <a:lnTo>
                  <a:pt x="390452" y="557042"/>
                </a:lnTo>
                <a:cubicBezTo>
                  <a:pt x="392649" y="568831"/>
                  <a:pt x="389446" y="580986"/>
                  <a:pt x="381667" y="590216"/>
                </a:cubicBezTo>
                <a:cubicBezTo>
                  <a:pt x="373979" y="599446"/>
                  <a:pt x="362539" y="604746"/>
                  <a:pt x="350550" y="604746"/>
                </a:cubicBezTo>
                <a:lnTo>
                  <a:pt x="40570" y="604746"/>
                </a:lnTo>
                <a:cubicBezTo>
                  <a:pt x="28581" y="604746"/>
                  <a:pt x="17141" y="599446"/>
                  <a:pt x="9453" y="590216"/>
                </a:cubicBezTo>
                <a:cubicBezTo>
                  <a:pt x="1766" y="580986"/>
                  <a:pt x="-1529" y="568831"/>
                  <a:pt x="667" y="557042"/>
                </a:cubicBezTo>
                <a:lnTo>
                  <a:pt x="31144" y="387429"/>
                </a:lnTo>
                <a:cubicBezTo>
                  <a:pt x="38648" y="346122"/>
                  <a:pt x="60979" y="310847"/>
                  <a:pt x="92096" y="286447"/>
                </a:cubicBezTo>
                <a:cubicBezTo>
                  <a:pt x="104085" y="276942"/>
                  <a:pt x="113604" y="264971"/>
                  <a:pt x="120010" y="251354"/>
                </a:cubicBezTo>
                <a:close/>
                <a:moveTo>
                  <a:pt x="477941" y="178566"/>
                </a:moveTo>
                <a:cubicBezTo>
                  <a:pt x="454784" y="178566"/>
                  <a:pt x="435837" y="197394"/>
                  <a:pt x="435837" y="220700"/>
                </a:cubicBezTo>
                <a:lnTo>
                  <a:pt x="435837" y="260275"/>
                </a:lnTo>
                <a:lnTo>
                  <a:pt x="520138" y="260275"/>
                </a:lnTo>
                <a:lnTo>
                  <a:pt x="520138" y="220700"/>
                </a:lnTo>
                <a:cubicBezTo>
                  <a:pt x="520138" y="197394"/>
                  <a:pt x="501191" y="178566"/>
                  <a:pt x="477941" y="178566"/>
                </a:cubicBezTo>
                <a:close/>
                <a:moveTo>
                  <a:pt x="477941" y="132593"/>
                </a:moveTo>
                <a:cubicBezTo>
                  <a:pt x="526636" y="132593"/>
                  <a:pt x="566178" y="172077"/>
                  <a:pt x="566178" y="220700"/>
                </a:cubicBezTo>
                <a:lnTo>
                  <a:pt x="566178" y="261098"/>
                </a:lnTo>
                <a:cubicBezTo>
                  <a:pt x="579176" y="263383"/>
                  <a:pt x="589244" y="274076"/>
                  <a:pt x="589244" y="287695"/>
                </a:cubicBezTo>
                <a:lnTo>
                  <a:pt x="589244" y="447275"/>
                </a:lnTo>
                <a:cubicBezTo>
                  <a:pt x="589244" y="462447"/>
                  <a:pt x="576887" y="474694"/>
                  <a:pt x="561693" y="474694"/>
                </a:cubicBezTo>
                <a:lnTo>
                  <a:pt x="394282" y="474694"/>
                </a:lnTo>
                <a:cubicBezTo>
                  <a:pt x="379087" y="474694"/>
                  <a:pt x="366822" y="462447"/>
                  <a:pt x="366822" y="447275"/>
                </a:cubicBezTo>
                <a:lnTo>
                  <a:pt x="366822" y="287695"/>
                </a:lnTo>
                <a:cubicBezTo>
                  <a:pt x="366822" y="274076"/>
                  <a:pt x="376799" y="263383"/>
                  <a:pt x="389796" y="261098"/>
                </a:cubicBezTo>
                <a:lnTo>
                  <a:pt x="389796" y="220700"/>
                </a:lnTo>
                <a:cubicBezTo>
                  <a:pt x="389796" y="172077"/>
                  <a:pt x="429338" y="132593"/>
                  <a:pt x="477941" y="132593"/>
                </a:cubicBezTo>
                <a:close/>
                <a:moveTo>
                  <a:pt x="195596" y="0"/>
                </a:moveTo>
                <a:cubicBezTo>
                  <a:pt x="246513" y="0"/>
                  <a:pt x="287790" y="53724"/>
                  <a:pt x="287790" y="119997"/>
                </a:cubicBezTo>
                <a:cubicBezTo>
                  <a:pt x="287790" y="186270"/>
                  <a:pt x="246513" y="239994"/>
                  <a:pt x="195596" y="239994"/>
                </a:cubicBezTo>
                <a:cubicBezTo>
                  <a:pt x="144679" y="239994"/>
                  <a:pt x="103402" y="186270"/>
                  <a:pt x="103402" y="119997"/>
                </a:cubicBezTo>
                <a:cubicBezTo>
                  <a:pt x="103402" y="53724"/>
                  <a:pt x="144679" y="0"/>
                  <a:pt x="195596"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sp>
        <p:nvSpPr>
          <p:cNvPr id="10" name="矩形 9"/>
          <p:cNvSpPr/>
          <p:nvPr/>
        </p:nvSpPr>
        <p:spPr>
          <a:xfrm>
            <a:off x="10925992" y="3978196"/>
            <a:ext cx="1458658"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变更自动完整记录</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1219799" y="4980225"/>
            <a:ext cx="871044" cy="677715"/>
            <a:chOff x="1982120" y="4308213"/>
            <a:chExt cx="1203289" cy="1029973"/>
          </a:xfrm>
        </p:grpSpPr>
        <p:sp>
          <p:nvSpPr>
            <p:cNvPr id="25" name="圆角矩形 45"/>
            <p:cNvSpPr/>
            <p:nvPr/>
          </p:nvSpPr>
          <p:spPr>
            <a:xfrm>
              <a:off x="1982120" y="4308213"/>
              <a:ext cx="1203289" cy="102997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229319" y="4455520"/>
              <a:ext cx="716341" cy="716341"/>
            </a:xfrm>
            <a:prstGeom prst="rect">
              <a:avLst/>
            </a:prstGeom>
          </p:spPr>
        </p:pic>
      </p:grpSp>
      <p:sp>
        <p:nvSpPr>
          <p:cNvPr id="12" name="矩形 11"/>
          <p:cNvSpPr/>
          <p:nvPr/>
        </p:nvSpPr>
        <p:spPr>
          <a:xfrm>
            <a:off x="6242690" y="3853382"/>
            <a:ext cx="1321711" cy="461665"/>
          </a:xfrm>
          <a:prstGeom prst="rect">
            <a:avLst/>
          </a:prstGeom>
        </p:spPr>
        <p:txBody>
          <a:bodyPr wrap="square">
            <a:spAutoFit/>
          </a:bodyPr>
          <a:lstStyle/>
          <a:p>
            <a:pPr algn="ct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6307486" y="5273792"/>
            <a:ext cx="1570080" cy="461665"/>
          </a:xfrm>
          <a:prstGeom prst="rect">
            <a:avLst/>
          </a:prstGeom>
        </p:spPr>
        <p:txBody>
          <a:bodyPr wrap="square">
            <a:spAutoFit/>
          </a:bodyPr>
          <a:lstStyle/>
          <a:p>
            <a:pPr algn="ct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6341449" y="4026042"/>
            <a:ext cx="2040454"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权限控制</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可达字段</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9089825" y="4972805"/>
            <a:ext cx="871044" cy="677715"/>
            <a:chOff x="3664031" y="3135075"/>
            <a:chExt cx="1203289" cy="1029973"/>
          </a:xfrm>
        </p:grpSpPr>
        <p:sp>
          <p:nvSpPr>
            <p:cNvPr id="21" name="圆角矩形 44"/>
            <p:cNvSpPr/>
            <p:nvPr/>
          </p:nvSpPr>
          <p:spPr>
            <a:xfrm>
              <a:off x="3664031" y="3135075"/>
              <a:ext cx="1203289" cy="102997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911935" y="3251859"/>
              <a:ext cx="715807" cy="708928"/>
            </a:xfrm>
            <a:prstGeom prst="rect">
              <a:avLst/>
            </a:prstGeom>
          </p:spPr>
        </p:pic>
      </p:grpSp>
      <p:sp>
        <p:nvSpPr>
          <p:cNvPr id="17" name="矩形 16"/>
          <p:cNvSpPr/>
          <p:nvPr/>
        </p:nvSpPr>
        <p:spPr>
          <a:xfrm>
            <a:off x="8654295" y="4003248"/>
            <a:ext cx="1881597"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Office”</a:t>
            </a: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式详尽帮助</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3740355" y="4040856"/>
            <a:ext cx="2268170"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业务及数据库程序自动生成</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圆角矩形 63"/>
          <p:cNvSpPr/>
          <p:nvPr/>
        </p:nvSpPr>
        <p:spPr>
          <a:xfrm>
            <a:off x="4416152" y="5036113"/>
            <a:ext cx="783913" cy="598542"/>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sp>
        <p:nvSpPr>
          <p:cNvPr id="20" name="settings_125766"/>
          <p:cNvSpPr/>
          <p:nvPr/>
        </p:nvSpPr>
        <p:spPr>
          <a:xfrm>
            <a:off x="4595097" y="5128791"/>
            <a:ext cx="466678" cy="40598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593733" h="606309">
                <a:moveTo>
                  <a:pt x="353250" y="302855"/>
                </a:moveTo>
                <a:cubicBezTo>
                  <a:pt x="318468" y="302855"/>
                  <a:pt x="290232" y="331146"/>
                  <a:pt x="290232" y="365879"/>
                </a:cubicBezTo>
                <a:cubicBezTo>
                  <a:pt x="290232" y="374189"/>
                  <a:pt x="296964" y="380912"/>
                  <a:pt x="305285" y="380912"/>
                </a:cubicBezTo>
                <a:cubicBezTo>
                  <a:pt x="313607" y="380912"/>
                  <a:pt x="320338" y="374189"/>
                  <a:pt x="320338" y="365879"/>
                </a:cubicBezTo>
                <a:cubicBezTo>
                  <a:pt x="320338" y="347672"/>
                  <a:pt x="335111" y="333014"/>
                  <a:pt x="353250" y="333014"/>
                </a:cubicBezTo>
                <a:cubicBezTo>
                  <a:pt x="361665" y="333014"/>
                  <a:pt x="368397" y="326291"/>
                  <a:pt x="368397" y="317888"/>
                </a:cubicBezTo>
                <a:cubicBezTo>
                  <a:pt x="368397" y="309578"/>
                  <a:pt x="361665" y="302855"/>
                  <a:pt x="353250" y="302855"/>
                </a:cubicBezTo>
                <a:close/>
                <a:moveTo>
                  <a:pt x="353250" y="265041"/>
                </a:moveTo>
                <a:cubicBezTo>
                  <a:pt x="409163" y="265041"/>
                  <a:pt x="454229" y="310232"/>
                  <a:pt x="454229" y="365879"/>
                </a:cubicBezTo>
                <a:cubicBezTo>
                  <a:pt x="454229" y="421527"/>
                  <a:pt x="408976" y="466717"/>
                  <a:pt x="353250" y="466717"/>
                </a:cubicBezTo>
                <a:cubicBezTo>
                  <a:pt x="297525" y="466717"/>
                  <a:pt x="252271" y="421527"/>
                  <a:pt x="252271" y="365879"/>
                </a:cubicBezTo>
                <a:cubicBezTo>
                  <a:pt x="252271" y="310232"/>
                  <a:pt x="297431" y="265041"/>
                  <a:pt x="353250" y="265041"/>
                </a:cubicBezTo>
                <a:close/>
                <a:moveTo>
                  <a:pt x="427779" y="133781"/>
                </a:moveTo>
                <a:cubicBezTo>
                  <a:pt x="432818" y="131960"/>
                  <a:pt x="438547" y="132054"/>
                  <a:pt x="443784" y="134482"/>
                </a:cubicBezTo>
                <a:lnTo>
                  <a:pt x="473245" y="148209"/>
                </a:lnTo>
                <a:cubicBezTo>
                  <a:pt x="483720" y="153158"/>
                  <a:pt x="488209" y="165671"/>
                  <a:pt x="483346" y="176130"/>
                </a:cubicBezTo>
                <a:lnTo>
                  <a:pt x="470252" y="203957"/>
                </a:lnTo>
                <a:cubicBezTo>
                  <a:pt x="492231" y="219646"/>
                  <a:pt x="511123" y="240003"/>
                  <a:pt x="525526" y="264095"/>
                </a:cubicBezTo>
                <a:lnTo>
                  <a:pt x="554426" y="253636"/>
                </a:lnTo>
                <a:cubicBezTo>
                  <a:pt x="565368" y="249714"/>
                  <a:pt x="577340" y="255411"/>
                  <a:pt x="581361" y="266243"/>
                </a:cubicBezTo>
                <a:lnTo>
                  <a:pt x="592491" y="296592"/>
                </a:lnTo>
                <a:cubicBezTo>
                  <a:pt x="596419" y="307612"/>
                  <a:pt x="590714" y="319564"/>
                  <a:pt x="579865" y="323486"/>
                </a:cubicBezTo>
                <a:lnTo>
                  <a:pt x="550965" y="333945"/>
                </a:lnTo>
                <a:cubicBezTo>
                  <a:pt x="555455" y="361586"/>
                  <a:pt x="553958" y="389414"/>
                  <a:pt x="547224" y="415561"/>
                </a:cubicBezTo>
                <a:lnTo>
                  <a:pt x="575095" y="428634"/>
                </a:lnTo>
                <a:cubicBezTo>
                  <a:pt x="585570" y="433490"/>
                  <a:pt x="590059" y="445910"/>
                  <a:pt x="585102" y="456649"/>
                </a:cubicBezTo>
                <a:lnTo>
                  <a:pt x="571354" y="485970"/>
                </a:lnTo>
                <a:cubicBezTo>
                  <a:pt x="566397" y="496429"/>
                  <a:pt x="553958" y="500911"/>
                  <a:pt x="543483" y="496056"/>
                </a:cubicBezTo>
                <a:lnTo>
                  <a:pt x="515238" y="482982"/>
                </a:lnTo>
                <a:cubicBezTo>
                  <a:pt x="499526" y="504833"/>
                  <a:pt x="479137" y="523510"/>
                  <a:pt x="455007" y="537704"/>
                </a:cubicBezTo>
                <a:lnTo>
                  <a:pt x="465763" y="567026"/>
                </a:lnTo>
                <a:cubicBezTo>
                  <a:pt x="469784" y="578045"/>
                  <a:pt x="463986" y="589997"/>
                  <a:pt x="453137" y="593919"/>
                </a:cubicBezTo>
                <a:lnTo>
                  <a:pt x="422741" y="605032"/>
                </a:lnTo>
                <a:cubicBezTo>
                  <a:pt x="411798" y="609047"/>
                  <a:pt x="399827" y="603258"/>
                  <a:pt x="395805" y="592425"/>
                </a:cubicBezTo>
                <a:lnTo>
                  <a:pt x="385050" y="562823"/>
                </a:lnTo>
                <a:cubicBezTo>
                  <a:pt x="357646" y="567212"/>
                  <a:pt x="330056" y="565718"/>
                  <a:pt x="304149" y="558995"/>
                </a:cubicBezTo>
                <a:lnTo>
                  <a:pt x="290682" y="587756"/>
                </a:lnTo>
                <a:cubicBezTo>
                  <a:pt x="285725" y="598215"/>
                  <a:pt x="273192" y="602697"/>
                  <a:pt x="262717" y="597841"/>
                </a:cubicBezTo>
                <a:lnTo>
                  <a:pt x="233350" y="584114"/>
                </a:lnTo>
                <a:cubicBezTo>
                  <a:pt x="222875" y="579165"/>
                  <a:pt x="218385" y="566652"/>
                  <a:pt x="223249" y="556193"/>
                </a:cubicBezTo>
                <a:lnTo>
                  <a:pt x="236810" y="527338"/>
                </a:lnTo>
                <a:cubicBezTo>
                  <a:pt x="215112" y="511650"/>
                  <a:pt x="196407" y="491480"/>
                  <a:pt x="182284" y="467668"/>
                </a:cubicBezTo>
                <a:lnTo>
                  <a:pt x="152169" y="478687"/>
                </a:lnTo>
                <a:cubicBezTo>
                  <a:pt x="141133" y="482609"/>
                  <a:pt x="129161" y="476912"/>
                  <a:pt x="125233" y="466080"/>
                </a:cubicBezTo>
                <a:lnTo>
                  <a:pt x="114104" y="435731"/>
                </a:lnTo>
                <a:cubicBezTo>
                  <a:pt x="110082" y="424712"/>
                  <a:pt x="115881" y="412759"/>
                  <a:pt x="126730" y="408837"/>
                </a:cubicBezTo>
                <a:lnTo>
                  <a:pt x="156845" y="397818"/>
                </a:lnTo>
                <a:cubicBezTo>
                  <a:pt x="153852" y="379422"/>
                  <a:pt x="153478" y="361026"/>
                  <a:pt x="155629" y="342910"/>
                </a:cubicBezTo>
                <a:lnTo>
                  <a:pt x="158622" y="343097"/>
                </a:lnTo>
                <a:cubicBezTo>
                  <a:pt x="181162" y="344030"/>
                  <a:pt x="200522" y="327408"/>
                  <a:pt x="203141" y="305370"/>
                </a:cubicBezTo>
                <a:cubicBezTo>
                  <a:pt x="207723" y="303876"/>
                  <a:pt x="212119" y="302195"/>
                  <a:pt x="216515" y="300515"/>
                </a:cubicBezTo>
                <a:cubicBezTo>
                  <a:pt x="220349" y="304063"/>
                  <a:pt x="224745" y="306958"/>
                  <a:pt x="229609" y="308919"/>
                </a:cubicBezTo>
                <a:cubicBezTo>
                  <a:pt x="219227" y="330957"/>
                  <a:pt x="214831" y="355983"/>
                  <a:pt x="217824" y="381943"/>
                </a:cubicBezTo>
                <a:cubicBezTo>
                  <a:pt x="226709" y="456462"/>
                  <a:pt x="294329" y="509876"/>
                  <a:pt x="368963" y="501192"/>
                </a:cubicBezTo>
                <a:cubicBezTo>
                  <a:pt x="443691" y="492320"/>
                  <a:pt x="497188" y="424899"/>
                  <a:pt x="488490" y="350287"/>
                </a:cubicBezTo>
                <a:cubicBezTo>
                  <a:pt x="479605" y="275675"/>
                  <a:pt x="411985" y="222260"/>
                  <a:pt x="337351" y="231038"/>
                </a:cubicBezTo>
                <a:cubicBezTo>
                  <a:pt x="324632" y="232532"/>
                  <a:pt x="312473" y="235707"/>
                  <a:pt x="301156" y="240376"/>
                </a:cubicBezTo>
                <a:cubicBezTo>
                  <a:pt x="299660" y="236268"/>
                  <a:pt x="297509" y="232345"/>
                  <a:pt x="294797" y="228890"/>
                </a:cubicBezTo>
                <a:cubicBezTo>
                  <a:pt x="297041" y="224688"/>
                  <a:pt x="299005" y="220393"/>
                  <a:pt x="300782" y="216097"/>
                </a:cubicBezTo>
                <a:cubicBezTo>
                  <a:pt x="311164" y="215817"/>
                  <a:pt x="320891" y="211802"/>
                  <a:pt x="328466" y="204891"/>
                </a:cubicBezTo>
                <a:cubicBezTo>
                  <a:pt x="336977" y="197141"/>
                  <a:pt x="341934" y="186589"/>
                  <a:pt x="342402" y="175103"/>
                </a:cubicBezTo>
                <a:lnTo>
                  <a:pt x="342776" y="166978"/>
                </a:lnTo>
                <a:cubicBezTo>
                  <a:pt x="363164" y="165764"/>
                  <a:pt x="383460" y="167912"/>
                  <a:pt x="402820" y="172768"/>
                </a:cubicBezTo>
                <a:lnTo>
                  <a:pt x="415913" y="144567"/>
                </a:lnTo>
                <a:cubicBezTo>
                  <a:pt x="418392" y="139338"/>
                  <a:pt x="422741" y="135602"/>
                  <a:pt x="427779" y="133781"/>
                </a:cubicBezTo>
                <a:close/>
                <a:moveTo>
                  <a:pt x="159906" y="88589"/>
                </a:moveTo>
                <a:cubicBezTo>
                  <a:pt x="142487" y="87818"/>
                  <a:pt x="124764" y="93678"/>
                  <a:pt x="110828" y="106378"/>
                </a:cubicBezTo>
                <a:cubicBezTo>
                  <a:pt x="96145" y="119731"/>
                  <a:pt x="88663" y="138127"/>
                  <a:pt x="88663" y="156523"/>
                </a:cubicBezTo>
                <a:cubicBezTo>
                  <a:pt x="88663" y="172958"/>
                  <a:pt x="94555" y="189393"/>
                  <a:pt x="106526" y="202467"/>
                </a:cubicBezTo>
                <a:cubicBezTo>
                  <a:pt x="131965" y="230294"/>
                  <a:pt x="175081" y="232162"/>
                  <a:pt x="202764" y="206762"/>
                </a:cubicBezTo>
                <a:cubicBezTo>
                  <a:pt x="217448" y="193409"/>
                  <a:pt x="224930" y="175013"/>
                  <a:pt x="224930" y="156523"/>
                </a:cubicBezTo>
                <a:cubicBezTo>
                  <a:pt x="224930" y="140088"/>
                  <a:pt x="219132" y="123653"/>
                  <a:pt x="207160" y="110580"/>
                </a:cubicBezTo>
                <a:cubicBezTo>
                  <a:pt x="194441" y="96760"/>
                  <a:pt x="177325" y="89359"/>
                  <a:pt x="159906" y="88589"/>
                </a:cubicBezTo>
                <a:close/>
                <a:moveTo>
                  <a:pt x="153289" y="17"/>
                </a:moveTo>
                <a:lnTo>
                  <a:pt x="173678" y="951"/>
                </a:lnTo>
                <a:cubicBezTo>
                  <a:pt x="180786" y="1325"/>
                  <a:pt x="186304" y="7114"/>
                  <a:pt x="186304" y="14118"/>
                </a:cubicBezTo>
                <a:lnTo>
                  <a:pt x="186304" y="14771"/>
                </a:lnTo>
                <a:lnTo>
                  <a:pt x="185462" y="34755"/>
                </a:lnTo>
                <a:cubicBezTo>
                  <a:pt x="201923" y="38677"/>
                  <a:pt x="217729" y="45774"/>
                  <a:pt x="231851" y="56232"/>
                </a:cubicBezTo>
                <a:lnTo>
                  <a:pt x="246535" y="42786"/>
                </a:lnTo>
                <a:cubicBezTo>
                  <a:pt x="251866" y="37930"/>
                  <a:pt x="260283" y="38303"/>
                  <a:pt x="265240" y="43626"/>
                </a:cubicBezTo>
                <a:lnTo>
                  <a:pt x="279082" y="58660"/>
                </a:lnTo>
                <a:cubicBezTo>
                  <a:pt x="281420" y="61275"/>
                  <a:pt x="282542" y="64450"/>
                  <a:pt x="282542" y="67625"/>
                </a:cubicBezTo>
                <a:cubicBezTo>
                  <a:pt x="282542" y="71173"/>
                  <a:pt x="281233" y="74722"/>
                  <a:pt x="278334" y="77337"/>
                </a:cubicBezTo>
                <a:lnTo>
                  <a:pt x="263744" y="90690"/>
                </a:lnTo>
                <a:cubicBezTo>
                  <a:pt x="273096" y="105537"/>
                  <a:pt x="278988" y="121973"/>
                  <a:pt x="281420" y="138781"/>
                </a:cubicBezTo>
                <a:lnTo>
                  <a:pt x="301061" y="139621"/>
                </a:lnTo>
                <a:cubicBezTo>
                  <a:pt x="308169" y="139995"/>
                  <a:pt x="313593" y="145878"/>
                  <a:pt x="313593" y="152788"/>
                </a:cubicBezTo>
                <a:lnTo>
                  <a:pt x="313593" y="153442"/>
                </a:lnTo>
                <a:lnTo>
                  <a:pt x="312751" y="173892"/>
                </a:lnTo>
                <a:cubicBezTo>
                  <a:pt x="312377" y="181083"/>
                  <a:pt x="306298" y="186779"/>
                  <a:pt x="298910" y="186405"/>
                </a:cubicBezTo>
                <a:lnTo>
                  <a:pt x="279456" y="185565"/>
                </a:lnTo>
                <a:cubicBezTo>
                  <a:pt x="275622" y="202093"/>
                  <a:pt x="268327" y="218061"/>
                  <a:pt x="257758" y="232162"/>
                </a:cubicBezTo>
                <a:lnTo>
                  <a:pt x="270852" y="246449"/>
                </a:lnTo>
                <a:cubicBezTo>
                  <a:pt x="273190" y="249064"/>
                  <a:pt x="274312" y="252145"/>
                  <a:pt x="274312" y="255414"/>
                </a:cubicBezTo>
                <a:cubicBezTo>
                  <a:pt x="274312" y="258869"/>
                  <a:pt x="273003" y="262511"/>
                  <a:pt x="270104" y="265126"/>
                </a:cubicBezTo>
                <a:lnTo>
                  <a:pt x="255046" y="278946"/>
                </a:lnTo>
                <a:cubicBezTo>
                  <a:pt x="249621" y="283802"/>
                  <a:pt x="241297" y="283428"/>
                  <a:pt x="236340" y="278106"/>
                </a:cubicBezTo>
                <a:lnTo>
                  <a:pt x="223247" y="263724"/>
                </a:lnTo>
                <a:cubicBezTo>
                  <a:pt x="208282" y="272970"/>
                  <a:pt x="191635" y="278853"/>
                  <a:pt x="174800" y="281187"/>
                </a:cubicBezTo>
                <a:lnTo>
                  <a:pt x="173958" y="300610"/>
                </a:lnTo>
                <a:cubicBezTo>
                  <a:pt x="173584" y="307801"/>
                  <a:pt x="167505" y="313590"/>
                  <a:pt x="160117" y="313217"/>
                </a:cubicBezTo>
                <a:lnTo>
                  <a:pt x="139634" y="312283"/>
                </a:lnTo>
                <a:cubicBezTo>
                  <a:pt x="132526" y="311909"/>
                  <a:pt x="127102" y="306120"/>
                  <a:pt x="127102" y="299116"/>
                </a:cubicBezTo>
                <a:lnTo>
                  <a:pt x="127102" y="298463"/>
                </a:lnTo>
                <a:lnTo>
                  <a:pt x="128037" y="279039"/>
                </a:lnTo>
                <a:cubicBezTo>
                  <a:pt x="111577" y="275211"/>
                  <a:pt x="95771" y="267834"/>
                  <a:pt x="81648" y="257281"/>
                </a:cubicBezTo>
                <a:lnTo>
                  <a:pt x="67058" y="270635"/>
                </a:lnTo>
                <a:cubicBezTo>
                  <a:pt x="61727" y="275491"/>
                  <a:pt x="53403" y="275117"/>
                  <a:pt x="48353" y="269701"/>
                </a:cubicBezTo>
                <a:lnTo>
                  <a:pt x="34511" y="254667"/>
                </a:lnTo>
                <a:cubicBezTo>
                  <a:pt x="32173" y="252052"/>
                  <a:pt x="31051" y="248970"/>
                  <a:pt x="31051" y="245702"/>
                </a:cubicBezTo>
                <a:cubicBezTo>
                  <a:pt x="31051" y="242247"/>
                  <a:pt x="32453" y="238605"/>
                  <a:pt x="35259" y="235990"/>
                </a:cubicBezTo>
                <a:lnTo>
                  <a:pt x="50036" y="222544"/>
                </a:lnTo>
                <a:cubicBezTo>
                  <a:pt x="40777" y="207696"/>
                  <a:pt x="35072" y="191261"/>
                  <a:pt x="32640" y="174639"/>
                </a:cubicBezTo>
                <a:lnTo>
                  <a:pt x="12626" y="173705"/>
                </a:lnTo>
                <a:cubicBezTo>
                  <a:pt x="5518" y="173332"/>
                  <a:pt x="0" y="167542"/>
                  <a:pt x="0" y="160539"/>
                </a:cubicBezTo>
                <a:lnTo>
                  <a:pt x="0" y="159885"/>
                </a:lnTo>
                <a:lnTo>
                  <a:pt x="842" y="139621"/>
                </a:lnTo>
                <a:cubicBezTo>
                  <a:pt x="1216" y="132431"/>
                  <a:pt x="7388" y="126642"/>
                  <a:pt x="14683" y="127015"/>
                </a:cubicBezTo>
                <a:lnTo>
                  <a:pt x="34885" y="127949"/>
                </a:lnTo>
                <a:cubicBezTo>
                  <a:pt x="38813" y="111514"/>
                  <a:pt x="46015" y="95826"/>
                  <a:pt x="56490" y="81819"/>
                </a:cubicBezTo>
                <a:lnTo>
                  <a:pt x="42741" y="66878"/>
                </a:lnTo>
                <a:cubicBezTo>
                  <a:pt x="40403" y="64263"/>
                  <a:pt x="39281" y="61182"/>
                  <a:pt x="39281" y="57913"/>
                </a:cubicBezTo>
                <a:cubicBezTo>
                  <a:pt x="39281" y="54458"/>
                  <a:pt x="40684" y="50816"/>
                  <a:pt x="43490" y="48202"/>
                </a:cubicBezTo>
                <a:lnTo>
                  <a:pt x="58641" y="34381"/>
                </a:lnTo>
                <a:cubicBezTo>
                  <a:pt x="63972" y="29526"/>
                  <a:pt x="72296" y="29899"/>
                  <a:pt x="77346" y="35315"/>
                </a:cubicBezTo>
                <a:lnTo>
                  <a:pt x="90627" y="50256"/>
                </a:lnTo>
                <a:cubicBezTo>
                  <a:pt x="105591" y="41011"/>
                  <a:pt x="121864" y="35128"/>
                  <a:pt x="138512" y="32794"/>
                </a:cubicBezTo>
                <a:lnTo>
                  <a:pt x="139447" y="12624"/>
                </a:lnTo>
                <a:cubicBezTo>
                  <a:pt x="139821" y="5433"/>
                  <a:pt x="145901" y="-356"/>
                  <a:pt x="153289" y="17"/>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 name="文本框 28"/>
          <p:cNvSpPr txBox="1"/>
          <p:nvPr/>
        </p:nvSpPr>
        <p:spPr>
          <a:xfrm>
            <a:off x="456546" y="537238"/>
            <a:ext cx="561496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低代码</a:t>
            </a:r>
            <a:r>
              <a:rPr lang="en-US" altLang="zh-CN" sz="3200" dirty="0">
                <a:latin typeface="微软雅黑" panose="020B0503020204020204" pitchFamily="34" charset="-122"/>
                <a:ea typeface="微软雅黑" panose="020B0503020204020204" pitchFamily="34" charset="-122"/>
              </a:rPr>
              <a:t>PAAS</a:t>
            </a:r>
            <a:r>
              <a:rPr lang="zh-CN" altLang="en-US" sz="3200" dirty="0">
                <a:latin typeface="微软雅黑" panose="020B0503020204020204" pitchFamily="34" charset="-122"/>
                <a:ea typeface="微软雅黑" panose="020B0503020204020204" pitchFamily="34" charset="-122"/>
              </a:rPr>
              <a:t>平台</a:t>
            </a:r>
            <a:endParaRPr lang="zh-CN" altLang="en-US" sz="3200" dirty="0">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79308" y="10898527"/>
            <a:ext cx="14414871" cy="1943149"/>
            <a:chOff x="25381" y="4997388"/>
            <a:chExt cx="12972792" cy="1233867"/>
          </a:xfrm>
        </p:grpSpPr>
        <p:sp>
          <p:nvSpPr>
            <p:cNvPr id="68" name="文本框 67"/>
            <p:cNvSpPr txBox="1"/>
            <p:nvPr/>
          </p:nvSpPr>
          <p:spPr>
            <a:xfrm>
              <a:off x="10201218" y="5977192"/>
              <a:ext cx="2796955" cy="254063"/>
            </a:xfrm>
            <a:prstGeom prst="rect">
              <a:avLst/>
            </a:prstGeom>
            <a:noFill/>
          </p:spPr>
          <p:txBody>
            <a:bodyPr wrap="square" rtlCol="0">
              <a:spAutoFit/>
            </a:bodyPr>
            <a:lstStyle/>
            <a:p>
              <a:pPr algn="ctr" defTabSz="913765">
                <a:buSzPct val="25000"/>
                <a:defRPr/>
              </a:pPr>
              <a:r>
                <a:rPr lang="en-US"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69" name="文本框 68"/>
            <p:cNvSpPr txBox="1"/>
            <p:nvPr/>
          </p:nvSpPr>
          <p:spPr>
            <a:xfrm flipH="1">
              <a:off x="25381" y="4997388"/>
              <a:ext cx="12141238" cy="762189"/>
            </a:xfrm>
            <a:prstGeom prst="rect">
              <a:avLst/>
            </a:prstGeom>
            <a:solidFill>
              <a:schemeClr val="bg1">
                <a:lumMod val="75000"/>
              </a:schemeClr>
            </a:solidFill>
            <a:effectLst>
              <a:reflection blurRad="6350" stA="50000" endA="300" endPos="90000" dir="5400000" sy="-100000" algn="bl" rotWithShape="0"/>
            </a:effectLst>
          </p:spPr>
          <p:txBody>
            <a:bodyPr wrap="square" rtlCol="0">
              <a:spAutoFit/>
            </a:bodyPr>
            <a:lstStyle>
              <a:defPPr>
                <a:defRPr lang="zh-CN"/>
              </a:defPPr>
              <a:lvl1pPr marR="0" lvl="0" indent="0" algn="ctr" defTabSz="913765" fontAlgn="auto">
                <a:lnSpc>
                  <a:spcPct val="100000"/>
                </a:lnSpc>
                <a:spcBef>
                  <a:spcPts val="0"/>
                </a:spcBef>
                <a:spcAft>
                  <a:spcPts val="0"/>
                </a:spcAft>
                <a:buClrTx/>
                <a:buSzPct val="25000"/>
                <a:buFontTx/>
                <a:buNone/>
                <a:defRPr sz="2000" b="1">
                  <a:latin typeface="微软雅黑" panose="020B0503020204020204" pitchFamily="34" charset="-122"/>
                  <a:ea typeface="微软雅黑" panose="020B0503020204020204" pitchFamily="34" charset="-122"/>
                </a:defRPr>
              </a:lvl1pPr>
            </a:lstStyle>
            <a:p>
              <a:r>
                <a:rPr lang="zh-CN" altLang="en-US" sz="3600" dirty="0"/>
                <a:t>灵娃低代码平台适用于多行业、各类系统的快速搭建</a:t>
              </a:r>
              <a:endParaRPr lang="en-US" altLang="zh-CN" sz="3600" dirty="0"/>
            </a:p>
          </p:txBody>
        </p:sp>
      </p:grpSp>
      <p:sp>
        <p:nvSpPr>
          <p:cNvPr id="71" name="文本框 70"/>
          <p:cNvSpPr txBox="1"/>
          <p:nvPr/>
        </p:nvSpPr>
        <p:spPr>
          <a:xfrm>
            <a:off x="1455851" y="2579170"/>
            <a:ext cx="9638041" cy="1200329"/>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pPr algn="ctr"/>
            <a:r>
              <a:rPr lang="en-US" altLang="zh-CN" sz="3600" dirty="0">
                <a:solidFill>
                  <a:srgbClr val="0070C0"/>
                </a:solidFill>
              </a:rPr>
              <a:t>20</a:t>
            </a:r>
            <a:r>
              <a:rPr lang="zh-CN" altLang="en-US" sz="3600" dirty="0">
                <a:solidFill>
                  <a:srgbClr val="0070C0"/>
                </a:solidFill>
              </a:rPr>
              <a:t>年</a:t>
            </a:r>
            <a:r>
              <a:rPr lang="en-US" altLang="zh-CN" sz="3600" dirty="0">
                <a:solidFill>
                  <a:srgbClr val="0070C0"/>
                </a:solidFill>
              </a:rPr>
              <a:t>+ </a:t>
            </a:r>
            <a:r>
              <a:rPr lang="zh-CN" altLang="en-US" sz="3600" dirty="0">
                <a:solidFill>
                  <a:srgbClr val="0070C0"/>
                </a:solidFill>
              </a:rPr>
              <a:t>低代码应用深度验证</a:t>
            </a:r>
            <a:endParaRPr lang="en-US" altLang="zh-CN" sz="3600" dirty="0">
              <a:solidFill>
                <a:srgbClr val="0070C0"/>
              </a:solidFill>
            </a:endParaRPr>
          </a:p>
          <a:p>
            <a:pPr algn="ctr"/>
            <a:endParaRPr lang="en-US" altLang="zh-CN" sz="3600" dirty="0">
              <a:solidFill>
                <a:srgbClr val="0070C0"/>
              </a:solidFill>
            </a:endParaRPr>
          </a:p>
        </p:txBody>
      </p:sp>
      <p:sp>
        <p:nvSpPr>
          <p:cNvPr id="96" name="文本框 95"/>
          <p:cNvSpPr txBox="1"/>
          <p:nvPr/>
        </p:nvSpPr>
        <p:spPr>
          <a:xfrm flipH="1">
            <a:off x="631953" y="5500284"/>
            <a:ext cx="12896871" cy="1384995"/>
          </a:xfrm>
          <a:prstGeom prst="rect">
            <a:avLst/>
          </a:prstGeom>
          <a:noFill/>
        </p:spPr>
        <p:txBody>
          <a:bodyPr wrap="square" rtlCol="0">
            <a:spAutoFit/>
          </a:bodyPr>
          <a:lstStyle/>
          <a:p>
            <a:pPr algn="ctr"/>
            <a:endParaRPr lang="en-US" altLang="zh-CN" sz="4400" b="1" dirty="0">
              <a:solidFill>
                <a:srgbClr val="FFFF00"/>
              </a:solidFill>
              <a:effectLst>
                <a:outerShdw blurRad="38100" dist="38100" dir="2700000" algn="tl">
                  <a:srgbClr val="000000">
                    <a:alpha val="43137"/>
                  </a:srgbClr>
                </a:outerShdw>
              </a:effectLst>
            </a:endParaRPr>
          </a:p>
          <a:p>
            <a:pPr algn="ctr"/>
            <a:r>
              <a:rPr lang="en-US" altLang="zh-CN" sz="4000" b="1" dirty="0">
                <a:solidFill>
                  <a:srgbClr val="0C161C"/>
                </a:solidFill>
                <a:effectLst>
                  <a:outerShdw blurRad="38100" dist="38100" dir="2700000" algn="tl">
                    <a:srgbClr val="000000">
                      <a:alpha val="43137"/>
                    </a:srgbClr>
                  </a:outerShdw>
                </a:effectLst>
              </a:rPr>
              <a:t>20</a:t>
            </a:r>
            <a:r>
              <a:rPr lang="zh-CN" altLang="en-US" sz="4000" b="1" dirty="0">
                <a:solidFill>
                  <a:srgbClr val="0C161C"/>
                </a:solidFill>
                <a:effectLst>
                  <a:outerShdw blurRad="38100" dist="38100" dir="2700000" algn="tl">
                    <a:srgbClr val="000000">
                      <a:alpha val="43137"/>
                    </a:srgbClr>
                  </a:outerShdw>
                </a:effectLst>
              </a:rPr>
              <a:t>年</a:t>
            </a:r>
            <a:r>
              <a:rPr lang="en-US" altLang="zh-CN" sz="4000" b="1" dirty="0">
                <a:solidFill>
                  <a:srgbClr val="0C161C"/>
                </a:solidFill>
                <a:effectLst>
                  <a:outerShdw blurRad="38100" dist="38100" dir="2700000" algn="tl">
                    <a:srgbClr val="000000">
                      <a:alpha val="43137"/>
                    </a:srgbClr>
                  </a:outerShdw>
                </a:effectLst>
              </a:rPr>
              <a:t>+    </a:t>
            </a:r>
            <a:r>
              <a:rPr lang="zh-CN" altLang="en-US" sz="4000" b="1" dirty="0">
                <a:solidFill>
                  <a:srgbClr val="0C161C"/>
                </a:solidFill>
                <a:effectLst>
                  <a:outerShdw blurRad="38100" dist="38100" dir="2700000" algn="tl">
                    <a:srgbClr val="000000">
                      <a:alpha val="43137"/>
                    </a:srgbClr>
                  </a:outerShdw>
                </a:effectLst>
              </a:rPr>
              <a:t>我们只为做好供您快速编程的工具</a:t>
            </a:r>
            <a:endParaRPr lang="en-US" altLang="zh-CN" sz="4000" b="1" dirty="0">
              <a:solidFill>
                <a:srgbClr val="0C161C"/>
              </a:solidFill>
              <a:effectLst>
                <a:outerShdw blurRad="38100" dist="38100" dir="2700000" algn="tl">
                  <a:srgbClr val="000000">
                    <a:alpha val="43137"/>
                  </a:srgbClr>
                </a:outerShdw>
              </a:effectLst>
            </a:endParaRPr>
          </a:p>
        </p:txBody>
      </p:sp>
      <p:grpSp>
        <p:nvGrpSpPr>
          <p:cNvPr id="178" name="组合 177"/>
          <p:cNvGrpSpPr/>
          <p:nvPr/>
        </p:nvGrpSpPr>
        <p:grpSpPr>
          <a:xfrm>
            <a:off x="71934" y="20836771"/>
            <a:ext cx="4996019" cy="1072926"/>
            <a:chOff x="2467169" y="3813892"/>
            <a:chExt cx="2457757" cy="664622"/>
          </a:xfrm>
        </p:grpSpPr>
        <p:sp>
          <p:nvSpPr>
            <p:cNvPr id="204" name="文本框 99"/>
            <p:cNvSpPr txBox="1"/>
            <p:nvPr/>
          </p:nvSpPr>
          <p:spPr>
            <a:xfrm>
              <a:off x="3259520" y="3813892"/>
              <a:ext cx="1665406" cy="28597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实际应用案例模板支撑</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5" name="文本框 100"/>
            <p:cNvSpPr txBox="1"/>
            <p:nvPr/>
          </p:nvSpPr>
          <p:spPr>
            <a:xfrm>
              <a:off x="2467169" y="4249732"/>
              <a:ext cx="2430443" cy="2287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dirty="0">
                  <a:solidFill>
                    <a:schemeClr val="bg2">
                      <a:lumMod val="25000"/>
                    </a:schemeClr>
                  </a:solidFill>
                  <a:latin typeface="微软雅黑" panose="020B0503020204020204" pitchFamily="34" charset="-122"/>
                  <a:ea typeface="微软雅黑" panose="020B0503020204020204" pitchFamily="34" charset="-122"/>
                </a:rPr>
                <a:t>深度实际应用案例验证的行业模板</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179" name="组合 178"/>
          <p:cNvGrpSpPr/>
          <p:nvPr/>
        </p:nvGrpSpPr>
        <p:grpSpPr>
          <a:xfrm>
            <a:off x="592011" y="23501862"/>
            <a:ext cx="8938648" cy="2193548"/>
            <a:chOff x="2506153" y="4590239"/>
            <a:chExt cx="4853072" cy="1358789"/>
          </a:xfrm>
        </p:grpSpPr>
        <p:sp>
          <p:nvSpPr>
            <p:cNvPr id="202" name="文本框 102"/>
            <p:cNvSpPr txBox="1"/>
            <p:nvPr/>
          </p:nvSpPr>
          <p:spPr>
            <a:xfrm>
              <a:off x="2803695" y="4590239"/>
              <a:ext cx="2145695" cy="28597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适应多种企业应用开发</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3" name="文本框 103"/>
            <p:cNvSpPr txBox="1"/>
            <p:nvPr/>
          </p:nvSpPr>
          <p:spPr>
            <a:xfrm>
              <a:off x="2506153" y="4963377"/>
              <a:ext cx="2430443" cy="2287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altLang="zh-CN" dirty="0">
                  <a:solidFill>
                    <a:schemeClr val="bg2">
                      <a:lumMod val="25000"/>
                    </a:schemeClr>
                  </a:solidFill>
                  <a:latin typeface="微软雅黑" panose="020B0503020204020204" pitchFamily="34" charset="-122"/>
                  <a:ea typeface="微软雅黑" panose="020B0503020204020204" pitchFamily="34" charset="-122"/>
                </a:rPr>
                <a:t>MES,WMS,CRM,PMS,OA</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7" name="文本框 102"/>
            <p:cNvSpPr txBox="1"/>
            <p:nvPr/>
          </p:nvSpPr>
          <p:spPr>
            <a:xfrm>
              <a:off x="5179515" y="5346885"/>
              <a:ext cx="1307433" cy="2859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数据库</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8" name="文本框 103"/>
            <p:cNvSpPr txBox="1"/>
            <p:nvPr/>
          </p:nvSpPr>
          <p:spPr>
            <a:xfrm>
              <a:off x="4928782" y="5720246"/>
              <a:ext cx="2430443" cy="2287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dirty="0">
                  <a:solidFill>
                    <a:schemeClr val="bg2">
                      <a:lumMod val="25000"/>
                    </a:schemeClr>
                  </a:solidFill>
                  <a:latin typeface="微软雅黑" panose="020B0503020204020204" pitchFamily="34" charset="-122"/>
                  <a:ea typeface="微软雅黑" panose="020B0503020204020204" pitchFamily="34" charset="-122"/>
                </a:rPr>
                <a:t>数据库自动架设，支持多种数据库</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a:xfrm>
            <a:off x="5200080" y="23085245"/>
            <a:ext cx="2723923" cy="1535291"/>
            <a:chOff x="4701872" y="4599665"/>
            <a:chExt cx="1551349" cy="982598"/>
          </a:xfrm>
          <a:solidFill>
            <a:srgbClr val="00B0F0"/>
          </a:solidFill>
        </p:grpSpPr>
        <p:sp>
          <p:nvSpPr>
            <p:cNvPr id="206" name="六边形 205"/>
            <p:cNvSpPr/>
            <p:nvPr/>
          </p:nvSpPr>
          <p:spPr>
            <a:xfrm>
              <a:off x="5573478" y="5024341"/>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199" name="六边形 198"/>
            <p:cNvSpPr/>
            <p:nvPr/>
          </p:nvSpPr>
          <p:spPr>
            <a:xfrm>
              <a:off x="4701872" y="4599665"/>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pic>
          <p:nvPicPr>
            <p:cNvPr id="200" name="图片 199"/>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46342" y="4702668"/>
              <a:ext cx="398190" cy="392193"/>
            </a:xfrm>
            <a:prstGeom prst="rect">
              <a:avLst/>
            </a:prstGeom>
            <a:grpFill/>
          </p:spPr>
        </p:pic>
        <p:sp>
          <p:nvSpPr>
            <p:cNvPr id="201" name="Hexagon 173"/>
            <p:cNvSpPr/>
            <p:nvPr/>
          </p:nvSpPr>
          <p:spPr>
            <a:xfrm>
              <a:off x="5698698" y="5090908"/>
              <a:ext cx="383074" cy="370618"/>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solidFill>
              <a:schemeClr val="bg1"/>
            </a:solid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181" name="组合 180"/>
          <p:cNvGrpSpPr/>
          <p:nvPr/>
        </p:nvGrpSpPr>
        <p:grpSpPr>
          <a:xfrm>
            <a:off x="5200082" y="21633743"/>
            <a:ext cx="1193521" cy="871744"/>
            <a:chOff x="4728932" y="3863377"/>
            <a:chExt cx="679743" cy="557922"/>
          </a:xfrm>
          <a:solidFill>
            <a:srgbClr val="00B0F0"/>
          </a:solidFill>
        </p:grpSpPr>
        <p:sp>
          <p:nvSpPr>
            <p:cNvPr id="197" name="六边形 196"/>
            <p:cNvSpPr/>
            <p:nvPr/>
          </p:nvSpPr>
          <p:spPr>
            <a:xfrm>
              <a:off x="4728932" y="3863377"/>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pic>
          <p:nvPicPr>
            <p:cNvPr id="198" name="图片 19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859651" y="3933186"/>
              <a:ext cx="418304" cy="418304"/>
            </a:xfrm>
            <a:prstGeom prst="rect">
              <a:avLst/>
            </a:prstGeom>
            <a:grpFill/>
          </p:spPr>
        </p:pic>
      </p:grpSp>
      <p:grpSp>
        <p:nvGrpSpPr>
          <p:cNvPr id="182" name="组合 181"/>
          <p:cNvGrpSpPr/>
          <p:nvPr/>
        </p:nvGrpSpPr>
        <p:grpSpPr>
          <a:xfrm>
            <a:off x="8147079" y="23097903"/>
            <a:ext cx="1193521" cy="871744"/>
            <a:chOff x="6605915" y="4617910"/>
            <a:chExt cx="679743" cy="557922"/>
          </a:xfrm>
          <a:solidFill>
            <a:srgbClr val="00B0F0"/>
          </a:solidFill>
        </p:grpSpPr>
        <p:sp>
          <p:nvSpPr>
            <p:cNvPr id="195" name="六边形 194"/>
            <p:cNvSpPr/>
            <p:nvPr/>
          </p:nvSpPr>
          <p:spPr>
            <a:xfrm>
              <a:off x="6605915" y="4617910"/>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pic>
          <p:nvPicPr>
            <p:cNvPr id="196" name="图片 195"/>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6763715" y="4717915"/>
              <a:ext cx="398189" cy="398189"/>
            </a:xfrm>
            <a:prstGeom prst="rect">
              <a:avLst/>
            </a:prstGeom>
            <a:grpFill/>
          </p:spPr>
        </p:pic>
      </p:grpSp>
      <p:grpSp>
        <p:nvGrpSpPr>
          <p:cNvPr id="183" name="组合 182"/>
          <p:cNvGrpSpPr/>
          <p:nvPr/>
        </p:nvGrpSpPr>
        <p:grpSpPr>
          <a:xfrm>
            <a:off x="6697672" y="20911087"/>
            <a:ext cx="2650669" cy="1594400"/>
            <a:chOff x="5803090" y="3419117"/>
            <a:chExt cx="1509628" cy="1020427"/>
          </a:xfrm>
          <a:solidFill>
            <a:srgbClr val="00B0F0"/>
          </a:solidFill>
        </p:grpSpPr>
        <p:sp>
          <p:nvSpPr>
            <p:cNvPr id="193" name="六边形 192"/>
            <p:cNvSpPr/>
            <p:nvPr/>
          </p:nvSpPr>
          <p:spPr>
            <a:xfrm>
              <a:off x="6632975" y="3881622"/>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pic>
          <p:nvPicPr>
            <p:cNvPr id="194" name="图片 19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763694" y="3951431"/>
              <a:ext cx="418304" cy="418304"/>
            </a:xfrm>
            <a:prstGeom prst="rect">
              <a:avLst/>
            </a:prstGeom>
            <a:grpFill/>
          </p:spPr>
        </p:pic>
        <p:sp>
          <p:nvSpPr>
            <p:cNvPr id="213" name="六边形 212"/>
            <p:cNvSpPr/>
            <p:nvPr/>
          </p:nvSpPr>
          <p:spPr>
            <a:xfrm>
              <a:off x="5803090" y="3419117"/>
              <a:ext cx="679743" cy="557922"/>
            </a:xfrm>
            <a:prstGeom prst="hexagon">
              <a:avLst/>
            </a:prstGeom>
            <a:grpFill/>
            <a:ln>
              <a:noFill/>
            </a:ln>
            <a:effectLst>
              <a:outerShdw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191" name="文本框 117"/>
          <p:cNvSpPr txBox="1"/>
          <p:nvPr/>
        </p:nvSpPr>
        <p:spPr>
          <a:xfrm>
            <a:off x="9631954" y="20836770"/>
            <a:ext cx="2408100" cy="4616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多终端适用</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2" name="文本框 118"/>
          <p:cNvSpPr txBox="1"/>
          <p:nvPr/>
        </p:nvSpPr>
        <p:spPr>
          <a:xfrm>
            <a:off x="9631954" y="21517270"/>
            <a:ext cx="4918421" cy="5962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solidFill>
                  <a:schemeClr val="bg2">
                    <a:lumMod val="25000"/>
                  </a:schemeClr>
                </a:solidFill>
                <a:latin typeface="微软雅黑" panose="020B0503020204020204" pitchFamily="34" charset="-122"/>
                <a:ea typeface="微软雅黑" panose="020B0503020204020204" pitchFamily="34" charset="-122"/>
              </a:rPr>
              <a:t>客户端，浏览器</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4" name="文本框 117"/>
          <p:cNvSpPr txBox="1"/>
          <p:nvPr/>
        </p:nvSpPr>
        <p:spPr>
          <a:xfrm>
            <a:off x="5742613" y="20079214"/>
            <a:ext cx="341627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Office</a:t>
            </a: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”式详尽帮助</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185" name="组合 184"/>
          <p:cNvGrpSpPr/>
          <p:nvPr/>
        </p:nvGrpSpPr>
        <p:grpSpPr>
          <a:xfrm>
            <a:off x="9076983" y="23495087"/>
            <a:ext cx="5657553" cy="945275"/>
            <a:chOff x="6961068" y="4639724"/>
            <a:chExt cx="3071663" cy="585549"/>
          </a:xfrm>
        </p:grpSpPr>
        <p:sp>
          <p:nvSpPr>
            <p:cNvPr id="189" name="文本框 120"/>
            <p:cNvSpPr txBox="1"/>
            <p:nvPr/>
          </p:nvSpPr>
          <p:spPr>
            <a:xfrm>
              <a:off x="7247341" y="4639724"/>
              <a:ext cx="1307433" cy="2859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灵活接口方式</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0" name="文本框 121"/>
            <p:cNvSpPr txBox="1"/>
            <p:nvPr/>
          </p:nvSpPr>
          <p:spPr>
            <a:xfrm>
              <a:off x="6961068" y="4996491"/>
              <a:ext cx="3071663" cy="2287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solidFill>
                    <a:schemeClr val="bg2">
                      <a:lumMod val="25000"/>
                    </a:schemeClr>
                  </a:solidFill>
                  <a:latin typeface="微软雅黑" panose="020B0503020204020204" pitchFamily="34" charset="-122"/>
                  <a:ea typeface="微软雅黑" panose="020B0503020204020204" pitchFamily="34" charset="-122"/>
                </a:rPr>
                <a:t>OPC,MODBUS,TCPIP,WEBSERVICE…..</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186" name="组合 185"/>
          <p:cNvGrpSpPr/>
          <p:nvPr/>
        </p:nvGrpSpPr>
        <p:grpSpPr>
          <a:xfrm>
            <a:off x="6152907" y="21987535"/>
            <a:ext cx="2214077" cy="1673254"/>
            <a:chOff x="5593570" y="4097506"/>
            <a:chExt cx="1182489" cy="1036494"/>
          </a:xfrm>
          <a:solidFill>
            <a:srgbClr val="00B0F0"/>
          </a:solidFill>
        </p:grpSpPr>
        <p:sp>
          <p:nvSpPr>
            <p:cNvPr id="187" name="六边形 186"/>
            <p:cNvSpPr/>
            <p:nvPr/>
          </p:nvSpPr>
          <p:spPr>
            <a:xfrm>
              <a:off x="5593570" y="4097506"/>
              <a:ext cx="1182489" cy="103649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2">
                    <a:lumMod val="25000"/>
                  </a:schemeClr>
                </a:solidFill>
              </a:endParaRPr>
            </a:p>
          </p:txBody>
        </p:sp>
        <p:sp>
          <p:nvSpPr>
            <p:cNvPr id="188" name="文本框 124"/>
            <p:cNvSpPr txBox="1"/>
            <p:nvPr/>
          </p:nvSpPr>
          <p:spPr>
            <a:xfrm>
              <a:off x="5731486" y="4278214"/>
              <a:ext cx="89841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000" b="1" dirty="0" err="1">
                  <a:solidFill>
                    <a:schemeClr val="bg1"/>
                  </a:solidFill>
                  <a:latin typeface="微软雅黑" panose="020B0503020204020204" pitchFamily="34" charset="-122"/>
                  <a:ea typeface="微软雅黑" panose="020B0503020204020204" pitchFamily="34" charset="-122"/>
                </a:rPr>
                <a:t>LINXPaaS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212" name="图片 211"/>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7062992" y="21018356"/>
            <a:ext cx="502475" cy="523157"/>
          </a:xfrm>
          <a:prstGeom prst="rect">
            <a:avLst/>
          </a:prstGeom>
        </p:spPr>
      </p:pic>
      <p:grpSp>
        <p:nvGrpSpPr>
          <p:cNvPr id="2" name="组合 1"/>
          <p:cNvGrpSpPr/>
          <p:nvPr/>
        </p:nvGrpSpPr>
        <p:grpSpPr>
          <a:xfrm>
            <a:off x="2430663" y="7452310"/>
            <a:ext cx="9764744" cy="2588060"/>
            <a:chOff x="2283946" y="1458403"/>
            <a:chExt cx="9764744" cy="2588060"/>
          </a:xfrm>
        </p:grpSpPr>
        <p:sp>
          <p:nvSpPr>
            <p:cNvPr id="152" name="文本框 151"/>
            <p:cNvSpPr txBox="1"/>
            <p:nvPr/>
          </p:nvSpPr>
          <p:spPr>
            <a:xfrm>
              <a:off x="7235210" y="2080763"/>
              <a:ext cx="1591689"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ERP</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3" name="文本框 152"/>
            <p:cNvSpPr txBox="1"/>
            <p:nvPr/>
          </p:nvSpPr>
          <p:spPr>
            <a:xfrm>
              <a:off x="3743777" y="2061713"/>
              <a:ext cx="1591689"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CRM</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4" name="文本框 153"/>
            <p:cNvSpPr txBox="1"/>
            <p:nvPr/>
          </p:nvSpPr>
          <p:spPr>
            <a:xfrm>
              <a:off x="2857259" y="2080763"/>
              <a:ext cx="1591689"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HRM</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5" name="文本框 154"/>
            <p:cNvSpPr txBox="1"/>
            <p:nvPr/>
          </p:nvSpPr>
          <p:spPr>
            <a:xfrm>
              <a:off x="4966025" y="2080763"/>
              <a:ext cx="816733" cy="523220"/>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项目管理系统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5902170" y="2080763"/>
              <a:ext cx="798475" cy="523220"/>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售后随访系统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7" name="文本框 156"/>
            <p:cNvSpPr txBox="1"/>
            <p:nvPr/>
          </p:nvSpPr>
          <p:spPr>
            <a:xfrm>
              <a:off x="6330283" y="2083293"/>
              <a:ext cx="1695450" cy="285750"/>
            </a:xfrm>
            <a:prstGeom prst="rect">
              <a:avLst/>
            </a:prstGeom>
            <a:noFill/>
          </p:spPr>
          <p:txBody>
            <a:bodyPr wrap="square" rtlCol="0">
              <a:no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OA</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8" name="文本框 157"/>
            <p:cNvSpPr txBox="1"/>
            <p:nvPr/>
          </p:nvSpPr>
          <p:spPr>
            <a:xfrm>
              <a:off x="2283946" y="2065091"/>
              <a:ext cx="865858" cy="738664"/>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手术门诊预约系统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8286619" y="2080763"/>
              <a:ext cx="1305951"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MES</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9079979" y="2080763"/>
              <a:ext cx="1591689" cy="307777"/>
            </a:xfrm>
            <a:prstGeom prst="rect">
              <a:avLst/>
            </a:prstGeom>
            <a:noFill/>
          </p:spPr>
          <p:txBody>
            <a:bodyPr wrap="square" rtlCol="0">
              <a:spAutoFit/>
            </a:bodyPr>
            <a:lstStyle/>
            <a:p>
              <a:pPr algn="ctr"/>
              <a:r>
                <a:rPr lang="en-US" altLang="zh-CN" sz="1400" b="1" dirty="0">
                  <a:solidFill>
                    <a:schemeClr val="bg1">
                      <a:lumMod val="50000"/>
                    </a:schemeClr>
                  </a:solidFill>
                  <a:latin typeface="微软雅黑" panose="020B0503020204020204" pitchFamily="34" charset="-122"/>
                  <a:ea typeface="微软雅黑" panose="020B0503020204020204" pitchFamily="34" charset="-122"/>
                </a:rPr>
                <a:t>WMS</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1" name="文本框 160"/>
            <p:cNvSpPr txBox="1"/>
            <p:nvPr/>
          </p:nvSpPr>
          <p:spPr>
            <a:xfrm>
              <a:off x="9949539" y="2080763"/>
              <a:ext cx="1591689" cy="523220"/>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门禁</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1195160" y="2080763"/>
              <a:ext cx="853530" cy="523220"/>
            </a:xfrm>
            <a:prstGeom prst="rect">
              <a:avLst/>
            </a:prstGeom>
            <a:noFill/>
          </p:spPr>
          <p:txBody>
            <a:bodyPr wrap="square"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防窜货系统</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3" name="文本框 162"/>
            <p:cNvSpPr txBox="1"/>
            <p:nvPr/>
          </p:nvSpPr>
          <p:spPr>
            <a:xfrm>
              <a:off x="3543410" y="3206855"/>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0.5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4" name="文本框 163"/>
            <p:cNvSpPr txBox="1"/>
            <p:nvPr/>
          </p:nvSpPr>
          <p:spPr>
            <a:xfrm>
              <a:off x="2688572" y="3601309"/>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2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5" name="文本框 164"/>
            <p:cNvSpPr txBox="1"/>
            <p:nvPr/>
          </p:nvSpPr>
          <p:spPr>
            <a:xfrm>
              <a:off x="4522150" y="3660939"/>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2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6" name="文本框 165"/>
            <p:cNvSpPr txBox="1"/>
            <p:nvPr/>
          </p:nvSpPr>
          <p:spPr>
            <a:xfrm>
              <a:off x="5360615" y="3208483"/>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1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6355728" y="3648353"/>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1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8" name="文本框 167"/>
            <p:cNvSpPr txBox="1"/>
            <p:nvPr/>
          </p:nvSpPr>
          <p:spPr>
            <a:xfrm>
              <a:off x="7177820" y="3206562"/>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6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9" name="文本框 168"/>
            <p:cNvSpPr txBox="1"/>
            <p:nvPr/>
          </p:nvSpPr>
          <p:spPr>
            <a:xfrm>
              <a:off x="8189306" y="3614376"/>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2.5 </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70" name="文本框 169"/>
            <p:cNvSpPr txBox="1"/>
            <p:nvPr/>
          </p:nvSpPr>
          <p:spPr>
            <a:xfrm>
              <a:off x="8995025" y="3198572"/>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0.5</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71" name="文本框 170"/>
            <p:cNvSpPr txBox="1"/>
            <p:nvPr/>
          </p:nvSpPr>
          <p:spPr>
            <a:xfrm>
              <a:off x="10022885" y="3669052"/>
              <a:ext cx="1606005" cy="377411"/>
            </a:xfrm>
            <a:prstGeom prst="rect">
              <a:avLst/>
            </a:prstGeom>
            <a:noFill/>
          </p:spPr>
          <p:txBody>
            <a:bodyPr wrap="square" rtlCol="0">
              <a:spAutoFit/>
            </a:bodyPr>
            <a:lstStyle/>
            <a:p>
              <a:pPr algn="ctr">
                <a:lnSpc>
                  <a:spcPct val="150000"/>
                </a:lnSpc>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rPr>
                <a:t>0.5</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人月</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endParaRPr>
            </a:p>
          </p:txBody>
        </p:sp>
        <p:cxnSp>
          <p:nvCxnSpPr>
            <p:cNvPr id="172" name="直接连接符 171"/>
            <p:cNvCxnSpPr>
              <a:stCxn id="173" idx="2"/>
              <a:endCxn id="216" idx="6"/>
            </p:cNvCxnSpPr>
            <p:nvPr/>
          </p:nvCxnSpPr>
          <p:spPr>
            <a:xfrm flipV="1">
              <a:off x="2578161" y="1647091"/>
              <a:ext cx="9267350" cy="2"/>
            </a:xfrm>
            <a:prstGeom prst="line">
              <a:avLst/>
            </a:prstGeom>
            <a:solidFill>
              <a:schemeClr val="bg1">
                <a:lumMod val="75000"/>
              </a:schemeClr>
            </a:solidFill>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a:off x="2578161" y="1458407"/>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a:t>
              </a:r>
              <a:endParaRPr lang="zh-CN" altLang="en-US" sz="1050" dirty="0"/>
            </a:p>
          </p:txBody>
        </p:sp>
        <p:sp>
          <p:nvSpPr>
            <p:cNvPr id="174" name="椭圆 173"/>
            <p:cNvSpPr/>
            <p:nvPr/>
          </p:nvSpPr>
          <p:spPr>
            <a:xfrm>
              <a:off x="3467885" y="1458407"/>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2</a:t>
              </a:r>
              <a:endParaRPr lang="zh-CN" altLang="en-US" sz="1050" dirty="0"/>
            </a:p>
          </p:txBody>
        </p:sp>
        <p:sp>
          <p:nvSpPr>
            <p:cNvPr id="175" name="椭圆 174"/>
            <p:cNvSpPr/>
            <p:nvPr/>
          </p:nvSpPr>
          <p:spPr>
            <a:xfrm>
              <a:off x="4357609"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3</a:t>
              </a:r>
              <a:endParaRPr lang="zh-CN" altLang="en-US" sz="1050" dirty="0"/>
            </a:p>
          </p:txBody>
        </p:sp>
        <p:sp>
          <p:nvSpPr>
            <p:cNvPr id="176" name="椭圆 175"/>
            <p:cNvSpPr/>
            <p:nvPr/>
          </p:nvSpPr>
          <p:spPr>
            <a:xfrm>
              <a:off x="5247333" y="1458407"/>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4</a:t>
              </a:r>
              <a:endParaRPr lang="zh-CN" altLang="en-US" sz="1050" dirty="0"/>
            </a:p>
          </p:txBody>
        </p:sp>
        <p:sp>
          <p:nvSpPr>
            <p:cNvPr id="177" name="椭圆 176"/>
            <p:cNvSpPr/>
            <p:nvPr/>
          </p:nvSpPr>
          <p:spPr>
            <a:xfrm>
              <a:off x="6137057" y="1458407"/>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5</a:t>
              </a:r>
              <a:endParaRPr lang="zh-CN" altLang="en-US" sz="1050" dirty="0"/>
            </a:p>
          </p:txBody>
        </p:sp>
        <p:sp>
          <p:nvSpPr>
            <p:cNvPr id="184" name="椭圆 183"/>
            <p:cNvSpPr/>
            <p:nvPr/>
          </p:nvSpPr>
          <p:spPr>
            <a:xfrm>
              <a:off x="7026781"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6</a:t>
              </a:r>
              <a:endParaRPr lang="zh-CN" altLang="en-US" sz="1050" dirty="0"/>
            </a:p>
          </p:txBody>
        </p:sp>
        <p:sp>
          <p:nvSpPr>
            <p:cNvPr id="209" name="椭圆 208"/>
            <p:cNvSpPr/>
            <p:nvPr/>
          </p:nvSpPr>
          <p:spPr>
            <a:xfrm>
              <a:off x="7916505"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7</a:t>
              </a:r>
              <a:endParaRPr lang="zh-CN" altLang="en-US" sz="1050" dirty="0"/>
            </a:p>
          </p:txBody>
        </p:sp>
        <p:sp>
          <p:nvSpPr>
            <p:cNvPr id="210" name="椭圆 209"/>
            <p:cNvSpPr/>
            <p:nvPr/>
          </p:nvSpPr>
          <p:spPr>
            <a:xfrm>
              <a:off x="8806229"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8</a:t>
              </a:r>
              <a:endParaRPr lang="zh-CN" altLang="en-US" sz="1050" dirty="0"/>
            </a:p>
          </p:txBody>
        </p:sp>
        <p:sp>
          <p:nvSpPr>
            <p:cNvPr id="211" name="椭圆 210"/>
            <p:cNvSpPr/>
            <p:nvPr/>
          </p:nvSpPr>
          <p:spPr>
            <a:xfrm>
              <a:off x="9695953" y="1458403"/>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9</a:t>
              </a:r>
              <a:endParaRPr lang="zh-CN" altLang="en-US" sz="1050" dirty="0"/>
            </a:p>
          </p:txBody>
        </p:sp>
        <p:sp>
          <p:nvSpPr>
            <p:cNvPr id="215" name="椭圆 214"/>
            <p:cNvSpPr/>
            <p:nvPr/>
          </p:nvSpPr>
          <p:spPr>
            <a:xfrm>
              <a:off x="10585677"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10</a:t>
              </a:r>
              <a:endParaRPr lang="zh-CN" altLang="en-US" sz="1050" dirty="0"/>
            </a:p>
          </p:txBody>
        </p:sp>
        <p:sp>
          <p:nvSpPr>
            <p:cNvPr id="216" name="椭圆 215"/>
            <p:cNvSpPr/>
            <p:nvPr/>
          </p:nvSpPr>
          <p:spPr>
            <a:xfrm>
              <a:off x="11475397" y="1458405"/>
              <a:ext cx="370114" cy="37737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11</a:t>
              </a:r>
              <a:endParaRPr lang="zh-CN" altLang="en-US" sz="1050" dirty="0"/>
            </a:p>
          </p:txBody>
        </p:sp>
      </p:grpSp>
      <p:sp>
        <p:nvSpPr>
          <p:cNvPr id="217" name="íṣ1îdè"/>
          <p:cNvSpPr/>
          <p:nvPr/>
        </p:nvSpPr>
        <p:spPr>
          <a:xfrm>
            <a:off x="12374571" y="14449307"/>
            <a:ext cx="355526" cy="313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2400" b="1" dirty="0">
                <a:solidFill>
                  <a:schemeClr val="accent5">
                    <a:lumMod val="75000"/>
                  </a:schemeClr>
                </a:solidFill>
              </a:rPr>
              <a:t>已验证的工艺流程</a:t>
            </a:r>
            <a:endParaRPr kumimoji="1" lang="en-US" altLang="zh-CN" sz="2400" b="1" dirty="0">
              <a:solidFill>
                <a:schemeClr val="accent5">
                  <a:lumMod val="75000"/>
                </a:schemeClr>
              </a:solidFill>
            </a:endParaRPr>
          </a:p>
        </p:txBody>
      </p:sp>
      <p:sp>
        <p:nvSpPr>
          <p:cNvPr id="218" name="íṣ1îdè"/>
          <p:cNvSpPr/>
          <p:nvPr/>
        </p:nvSpPr>
        <p:spPr>
          <a:xfrm>
            <a:off x="4857392" y="17784455"/>
            <a:ext cx="3654457" cy="551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2400" b="1" dirty="0">
                <a:solidFill>
                  <a:schemeClr val="accent5">
                    <a:lumMod val="75000"/>
                  </a:schemeClr>
                </a:solidFill>
                <a:latin typeface="微软雅黑" panose="020B0503020204020204" pitchFamily="34" charset="-122"/>
                <a:ea typeface="微软雅黑" panose="020B0503020204020204" pitchFamily="34" charset="-122"/>
              </a:rPr>
              <a:t>已验证交付的软件系统</a:t>
            </a:r>
            <a:endParaRPr kumimoji="1" lang="en-US" altLang="zh-CN" sz="2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19" name="文本框 218"/>
          <p:cNvSpPr txBox="1"/>
          <p:nvPr/>
        </p:nvSpPr>
        <p:spPr>
          <a:xfrm>
            <a:off x="9730205" y="14625756"/>
            <a:ext cx="2822129" cy="3932230"/>
          </a:xfrm>
          <a:prstGeom prst="rect">
            <a:avLst/>
          </a:prstGeom>
          <a:noFill/>
        </p:spPr>
        <p:txBody>
          <a:bodyPr wrap="square" rtlCol="0">
            <a:sp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焊接工艺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钣金、折弯冲压工艺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注塑工艺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机加工工艺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机电装配工艺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SMT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电子装配工艺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表面处理工艺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半导体工艺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ctr" defTabSz="913765" rtl="0" eaLnBrk="1" fontAlgn="auto" latinLnBrk="0" hangingPunct="1">
              <a:lnSpc>
                <a:spcPct val="150000"/>
              </a:lnSpc>
              <a:spcBef>
                <a:spcPts val="0"/>
              </a:spcBef>
              <a:spcAft>
                <a:spcPts val="0"/>
              </a:spcAft>
              <a:buClrTx/>
              <a:buSzPct val="25000"/>
              <a:buFontTx/>
              <a:buNone/>
              <a:defRPr/>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0" name="文本框 219"/>
          <p:cNvSpPr txBox="1"/>
          <p:nvPr/>
        </p:nvSpPr>
        <p:spPr>
          <a:xfrm>
            <a:off x="2032266" y="14622986"/>
            <a:ext cx="2528509" cy="3285900"/>
          </a:xfrm>
          <a:prstGeom prst="rect">
            <a:avLst/>
          </a:prstGeom>
          <a:noFill/>
        </p:spPr>
        <p:txBody>
          <a:bodyPr wrap="square" rtlCol="0">
            <a:spAutoFit/>
          </a:bodyPr>
          <a:lstStyle/>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汽车行业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工业电气行业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自动化行业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医疗器械行业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通讯行业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R="0" lvl="0" indent="0" algn="ctr" defTabSz="913765" fontAlgn="auto">
              <a:lnSpc>
                <a:spcPct val="150000"/>
              </a:lnSpc>
              <a:spcBef>
                <a:spcPts val="0"/>
              </a:spcBef>
              <a:spcAft>
                <a:spcPts val="0"/>
              </a:spcAft>
              <a:buClrTx/>
              <a:buSzPct val="25000"/>
              <a:buFontTx/>
              <a:buNone/>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酒店、房地产行业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服装行业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危化仓储行业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软件行业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defTabSz="913765">
              <a:lnSpc>
                <a:spcPct val="150000"/>
              </a:lnSpc>
              <a:buSzPct val="25000"/>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半导体行业</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21" name="组合 220"/>
          <p:cNvGrpSpPr/>
          <p:nvPr/>
        </p:nvGrpSpPr>
        <p:grpSpPr>
          <a:xfrm>
            <a:off x="5077851" y="15522824"/>
            <a:ext cx="3737926" cy="2223110"/>
            <a:chOff x="9430477" y="3754286"/>
            <a:chExt cx="3737926" cy="2223110"/>
          </a:xfrm>
        </p:grpSpPr>
        <p:sp>
          <p:nvSpPr>
            <p:cNvPr id="222" name="文本框 221"/>
            <p:cNvSpPr txBox="1"/>
            <p:nvPr/>
          </p:nvSpPr>
          <p:spPr>
            <a:xfrm>
              <a:off x="9430477" y="3754286"/>
              <a:ext cx="2528508" cy="16753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1400" dirty="0"/>
                <a:t>制造执行系统</a:t>
              </a:r>
              <a:endParaRPr lang="en-US" altLang="zh-CN" sz="1400" dirty="0"/>
            </a:p>
            <a:p>
              <a:pPr marL="342900" indent="-342900">
                <a:lnSpc>
                  <a:spcPct val="150000"/>
                </a:lnSpc>
                <a:buFont typeface="Arial" panose="020B0604020202020204" pitchFamily="34" charset="0"/>
                <a:buChar char="•"/>
              </a:pPr>
              <a:r>
                <a:rPr lang="zh-CN" altLang="en-US" sz="1400" dirty="0"/>
                <a:t>质量管理系统</a:t>
              </a:r>
              <a:endParaRPr lang="zh-CN" altLang="en-US" sz="1400" dirty="0"/>
            </a:p>
            <a:p>
              <a:pPr marL="342900" indent="-342900">
                <a:lnSpc>
                  <a:spcPct val="150000"/>
                </a:lnSpc>
                <a:buFont typeface="Arial" panose="020B0604020202020204" pitchFamily="34" charset="0"/>
                <a:buChar char="•"/>
              </a:pPr>
              <a:r>
                <a:rPr lang="zh-CN" altLang="en-US" sz="1400" dirty="0"/>
                <a:t>仓储管理系统</a:t>
              </a:r>
              <a:endParaRPr lang="en-US" altLang="zh-CN" sz="1400" dirty="0"/>
            </a:p>
            <a:p>
              <a:pPr marL="342900" indent="-342900">
                <a:lnSpc>
                  <a:spcPct val="150000"/>
                </a:lnSpc>
                <a:buFont typeface="Arial" panose="020B0604020202020204" pitchFamily="34" charset="0"/>
                <a:buChar char="•"/>
              </a:pPr>
              <a:r>
                <a:rPr lang="zh-CN" altLang="en-US" sz="1400" dirty="0"/>
                <a:t>设备管理系统</a:t>
              </a:r>
              <a:endParaRPr lang="en-US" altLang="zh-CN" sz="1400" dirty="0"/>
            </a:p>
            <a:p>
              <a:pPr marL="342900" indent="-342900">
                <a:lnSpc>
                  <a:spcPct val="150000"/>
                </a:lnSpc>
                <a:buFont typeface="Arial" panose="020B0604020202020204" pitchFamily="34" charset="0"/>
                <a:buChar char="•"/>
              </a:pPr>
              <a:r>
                <a:rPr lang="zh-CN" altLang="en-US" sz="1400" dirty="0"/>
                <a:t>高级计划排程系统</a:t>
              </a:r>
              <a:endParaRPr lang="en-US" altLang="zh-CN" sz="1400" dirty="0"/>
            </a:p>
          </p:txBody>
        </p:sp>
        <p:sp>
          <p:nvSpPr>
            <p:cNvPr id="223" name="文本框 222"/>
            <p:cNvSpPr txBox="1"/>
            <p:nvPr/>
          </p:nvSpPr>
          <p:spPr>
            <a:xfrm>
              <a:off x="10425202" y="5669619"/>
              <a:ext cx="2743201" cy="307777"/>
            </a:xfrm>
            <a:prstGeom prst="rect">
              <a:avLst/>
            </a:prstGeom>
            <a:noFill/>
          </p:spPr>
          <p:txBody>
            <a:bodyPr wrap="square" rtlCol="0">
              <a:spAutoFit/>
            </a:bodyPr>
            <a:lstStyle/>
            <a:p>
              <a:endParaRPr lang="zh-CN" altLang="en-US" sz="1400" dirty="0"/>
            </a:p>
          </p:txBody>
        </p:sp>
        <p:sp>
          <p:nvSpPr>
            <p:cNvPr id="224" name="文本框 223"/>
            <p:cNvSpPr txBox="1"/>
            <p:nvPr/>
          </p:nvSpPr>
          <p:spPr>
            <a:xfrm>
              <a:off x="10266946" y="4823162"/>
              <a:ext cx="2743201" cy="307777"/>
            </a:xfrm>
            <a:prstGeom prst="rect">
              <a:avLst/>
            </a:prstGeom>
            <a:noFill/>
          </p:spPr>
          <p:txBody>
            <a:bodyPr wrap="square" rtlCol="0">
              <a:spAutoFit/>
            </a:bodyPr>
            <a:lstStyle/>
            <a:p>
              <a:endParaRPr lang="zh-CN" altLang="en-US" sz="1400" dirty="0"/>
            </a:p>
          </p:txBody>
        </p:sp>
      </p:grpSp>
      <p:sp>
        <p:nvSpPr>
          <p:cNvPr id="225" name="文本框 224"/>
          <p:cNvSpPr txBox="1"/>
          <p:nvPr/>
        </p:nvSpPr>
        <p:spPr>
          <a:xfrm>
            <a:off x="7628976" y="15522824"/>
            <a:ext cx="3399905" cy="199849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1400" dirty="0"/>
              <a:t>人事管理系统</a:t>
            </a:r>
            <a:endParaRPr lang="en-US" altLang="zh-CN" sz="1400" dirty="0"/>
          </a:p>
          <a:p>
            <a:pPr marL="342900" indent="-342900">
              <a:lnSpc>
                <a:spcPct val="150000"/>
              </a:lnSpc>
              <a:buFont typeface="Arial" panose="020B0604020202020204" pitchFamily="34" charset="0"/>
              <a:buChar char="•"/>
            </a:pPr>
            <a:r>
              <a:rPr lang="zh-CN" altLang="en-US" sz="1400" dirty="0"/>
              <a:t>防窜货管理系统</a:t>
            </a:r>
            <a:endParaRPr lang="en-US" altLang="zh-CN" sz="1400" dirty="0"/>
          </a:p>
          <a:p>
            <a:pPr marL="342900" indent="-342900">
              <a:lnSpc>
                <a:spcPct val="150000"/>
              </a:lnSpc>
              <a:buFont typeface="Arial" panose="020B0604020202020204" pitchFamily="34" charset="0"/>
              <a:buChar char="•"/>
            </a:pPr>
            <a:r>
              <a:rPr lang="zh-CN" altLang="en-US" sz="1400" dirty="0"/>
              <a:t>项目管理系统</a:t>
            </a:r>
            <a:endParaRPr lang="en-US" altLang="zh-CN" sz="1400" dirty="0"/>
          </a:p>
          <a:p>
            <a:pPr marL="342900" indent="-342900">
              <a:lnSpc>
                <a:spcPct val="150000"/>
              </a:lnSpc>
              <a:buFont typeface="Arial" panose="020B0604020202020204" pitchFamily="34" charset="0"/>
              <a:buChar char="•"/>
            </a:pPr>
            <a:r>
              <a:rPr lang="zh-CN" altLang="en-US" sz="1400" dirty="0"/>
              <a:t>门禁管理系统</a:t>
            </a:r>
            <a:endParaRPr lang="en-US" altLang="zh-CN" sz="1400" dirty="0"/>
          </a:p>
          <a:p>
            <a:pPr marL="342900" indent="-342900">
              <a:lnSpc>
                <a:spcPct val="150000"/>
              </a:lnSpc>
              <a:buFont typeface="Arial" panose="020B0604020202020204" pitchFamily="34" charset="0"/>
              <a:buChar char="•"/>
            </a:pPr>
            <a:r>
              <a:rPr lang="zh-CN" altLang="en-US" sz="1400" dirty="0"/>
              <a:t>处方管理系统</a:t>
            </a:r>
            <a:endParaRPr lang="en-US" altLang="zh-CN" sz="1400" dirty="0"/>
          </a:p>
          <a:p>
            <a:pPr marL="342900" indent="-342900">
              <a:lnSpc>
                <a:spcPct val="150000"/>
              </a:lnSpc>
              <a:buFont typeface="Arial" panose="020B0604020202020204" pitchFamily="34" charset="0"/>
              <a:buChar char="•"/>
            </a:pPr>
            <a:r>
              <a:rPr lang="zh-CN" altLang="en-US" sz="1400" dirty="0"/>
              <a:t>手术预约系统</a:t>
            </a:r>
            <a:endParaRPr lang="zh-CN" altLang="en-US" sz="1400" dirty="0"/>
          </a:p>
        </p:txBody>
      </p:sp>
      <p:sp>
        <p:nvSpPr>
          <p:cNvPr id="226" name="íSlïḓé"/>
          <p:cNvSpPr/>
          <p:nvPr/>
        </p:nvSpPr>
        <p:spPr>
          <a:xfrm>
            <a:off x="1397194" y="14603408"/>
            <a:ext cx="512323" cy="313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2400" b="1" dirty="0">
                <a:solidFill>
                  <a:schemeClr val="accent5">
                    <a:lumMod val="75000"/>
                  </a:schemeClr>
                </a:solidFill>
              </a:rPr>
              <a:t>已服务的行业类型</a:t>
            </a:r>
            <a:endParaRPr kumimoji="1" lang="en-US" altLang="zh-CN" sz="2400" b="1" dirty="0">
              <a:solidFill>
                <a:schemeClr val="accent5">
                  <a:lumMod val="75000"/>
                </a:schemeClr>
              </a:solidFill>
            </a:endParaRPr>
          </a:p>
        </p:txBody>
      </p:sp>
      <p:pic>
        <p:nvPicPr>
          <p:cNvPr id="3" name="图片 2" descr="upload_900698857"/>
          <p:cNvPicPr>
            <a:picLocks noChangeAspect="1"/>
          </p:cNvPicPr>
          <p:nvPr/>
        </p:nvPicPr>
        <p:blipFill>
          <a:blip r:embed="rId9"/>
          <a:stretch>
            <a:fillRect/>
          </a:stretch>
        </p:blipFill>
        <p:spPr>
          <a:xfrm>
            <a:off x="6404156" y="13064671"/>
            <a:ext cx="870857" cy="870857"/>
          </a:xfrm>
          <a:prstGeom prst="rect">
            <a:avLst/>
          </a:prstGeom>
        </p:spPr>
      </p:pic>
    </p:spTree>
    <p:custDataLst>
      <p:tags r:id="rId10"/>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051590" y="1089189"/>
            <a:ext cx="6655465" cy="6848863"/>
          </a:xfrm>
          <a:prstGeom prst="rect">
            <a:avLst/>
          </a:prstGeom>
        </p:spPr>
        <p:txBody>
          <a:bodyPr wrap="square">
            <a:spAutoFit/>
          </a:bodyPr>
          <a:lstStyle/>
          <a:p>
            <a:pPr>
              <a:lnSpc>
                <a:spcPct val="150000"/>
              </a:lnSpc>
            </a:pP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全面详尽的“</a:t>
            </a:r>
            <a:r>
              <a:rPr lang="en-US" altLang="zh-CN" sz="2800" b="1" dirty="0">
                <a:solidFill>
                  <a:schemeClr val="bg2">
                    <a:lumMod val="25000"/>
                  </a:schemeClr>
                </a:solidFill>
                <a:latin typeface="微软雅黑" panose="020B0503020204020204" pitchFamily="34" charset="-122"/>
                <a:ea typeface="微软雅黑" panose="020B0503020204020204" pitchFamily="34" charset="-122"/>
              </a:rPr>
              <a:t>Office</a:t>
            </a: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 式帮助文档</a:t>
            </a:r>
            <a:endParaRPr lang="en-US" altLang="zh-CN" sz="2800" b="1"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安装与配置说明书</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宏政策说明文档</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自动脚本说明文档</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函数使用带样例说明文档</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接口方式介绍与帮助</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编程样例</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引导式编程样例</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自动生成软件说明书</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r>
              <a:rPr lang="zh-CN" altLang="en-US" sz="2400" dirty="0">
                <a:solidFill>
                  <a:schemeClr val="bg2">
                    <a:lumMod val="25000"/>
                  </a:schemeClr>
                </a:solidFill>
                <a:latin typeface="微软雅黑" panose="020B0503020204020204" pitchFamily="34" charset="-122"/>
                <a:ea typeface="微软雅黑" panose="020B0503020204020204" pitchFamily="34" charset="-122"/>
              </a:rPr>
              <a:t>数据库关系表一目了然</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marL="571500" indent="-571500">
              <a:lnSpc>
                <a:spcPct val="150000"/>
              </a:lnSpc>
              <a:buFont typeface="Arial" panose="020B0604020202020204" pitchFamily="34" charset="0"/>
              <a:buChar char="•"/>
            </a:pP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169547" y="7549122"/>
            <a:ext cx="6304563" cy="4539116"/>
            <a:chOff x="6833590" y="2522091"/>
            <a:chExt cx="6304563" cy="4539116"/>
          </a:xfrm>
        </p:grpSpPr>
        <p:grpSp>
          <p:nvGrpSpPr>
            <p:cNvPr id="25" name="组合 24"/>
            <p:cNvGrpSpPr/>
            <p:nvPr/>
          </p:nvGrpSpPr>
          <p:grpSpPr>
            <a:xfrm>
              <a:off x="8354150" y="3984312"/>
              <a:ext cx="761501" cy="717831"/>
              <a:chOff x="5363765" y="1831734"/>
              <a:chExt cx="853292" cy="806924"/>
            </a:xfrm>
          </p:grpSpPr>
          <p:sp>
            <p:nvSpPr>
              <p:cNvPr id="26" name="椭圆 25"/>
              <p:cNvSpPr/>
              <p:nvPr/>
            </p:nvSpPr>
            <p:spPr>
              <a:xfrm>
                <a:off x="5363765" y="1831734"/>
                <a:ext cx="853292" cy="806924"/>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5569695" y="2005862"/>
                <a:ext cx="459167" cy="459167"/>
              </a:xfrm>
              <a:prstGeom prst="rect">
                <a:avLst/>
              </a:prstGeom>
            </p:spPr>
          </p:pic>
        </p:grpSp>
        <p:sp>
          <p:nvSpPr>
            <p:cNvPr id="29" name="矩形 28"/>
            <p:cNvSpPr/>
            <p:nvPr/>
          </p:nvSpPr>
          <p:spPr>
            <a:xfrm>
              <a:off x="6833590" y="3724141"/>
              <a:ext cx="1723549" cy="461665"/>
            </a:xfrm>
            <a:prstGeom prst="rect">
              <a:avLst/>
            </a:prstGeom>
          </p:spPr>
          <p:txBody>
            <a:bodyPr wrap="none">
              <a:spAutoFit/>
            </a:bodyPr>
            <a:lstStyle/>
            <a:p>
              <a:pPr lvl="0"/>
              <a:r>
                <a:rPr lang="zh-CN" altLang="en-US" sz="2400" dirty="0">
                  <a:solidFill>
                    <a:schemeClr val="bg2">
                      <a:lumMod val="25000"/>
                    </a:schemeClr>
                  </a:solidFill>
                  <a:latin typeface="微软雅黑" panose="020B0503020204020204" pitchFamily="34" charset="-122"/>
                  <a:ea typeface="微软雅黑" panose="020B0503020204020204" pitchFamily="34" charset="-122"/>
                </a:rPr>
                <a:t>安装和设置</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9467074" y="2918289"/>
              <a:ext cx="957831" cy="919378"/>
              <a:chOff x="5363765" y="1831734"/>
              <a:chExt cx="853292" cy="806924"/>
            </a:xfrm>
            <a:solidFill>
              <a:schemeClr val="accent4">
                <a:lumMod val="60000"/>
                <a:lumOff val="40000"/>
              </a:schemeClr>
            </a:solidFill>
          </p:grpSpPr>
          <p:sp>
            <p:nvSpPr>
              <p:cNvPr id="32" name="椭圆 31"/>
              <p:cNvSpPr/>
              <p:nvPr/>
            </p:nvSpPr>
            <p:spPr>
              <a:xfrm>
                <a:off x="5363765" y="1831734"/>
                <a:ext cx="853292" cy="8069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512" y="2005862"/>
                <a:ext cx="449531" cy="459167"/>
              </a:xfrm>
              <a:prstGeom prst="rect">
                <a:avLst/>
              </a:prstGeom>
              <a:grpFill/>
            </p:spPr>
          </p:pic>
        </p:grpSp>
        <p:sp>
          <p:nvSpPr>
            <p:cNvPr id="34" name="矩形 33"/>
            <p:cNvSpPr/>
            <p:nvPr/>
          </p:nvSpPr>
          <p:spPr>
            <a:xfrm>
              <a:off x="9382757" y="2522091"/>
              <a:ext cx="1723549" cy="461665"/>
            </a:xfrm>
            <a:prstGeom prst="rect">
              <a:avLst/>
            </a:prstGeom>
          </p:spPr>
          <p:txBody>
            <a:bodyPr wrap="none">
              <a:spAutoFit/>
            </a:bodyPr>
            <a:lstStyle/>
            <a:p>
              <a:pPr lvl="0"/>
              <a:r>
                <a:rPr lang="zh-CN" altLang="en-US" sz="2400" dirty="0">
                  <a:solidFill>
                    <a:schemeClr val="bg2">
                      <a:lumMod val="25000"/>
                    </a:schemeClr>
                  </a:solidFill>
                  <a:latin typeface="微软雅黑" panose="020B0503020204020204" pitchFamily="34" charset="-122"/>
                  <a:ea typeface="微软雅黑" panose="020B0503020204020204" pitchFamily="34" charset="-122"/>
                </a:rPr>
                <a:t>宏政策管理</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7549213" y="6044663"/>
              <a:ext cx="1603324" cy="461665"/>
            </a:xfrm>
            <a:prstGeom prst="rect">
              <a:avLst/>
            </a:prstGeom>
          </p:spPr>
          <p:txBody>
            <a:bodyPr wrap="none">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POPS</a:t>
              </a:r>
              <a:r>
                <a:rPr lang="zh-CN" altLang="en-US" sz="2400" dirty="0">
                  <a:solidFill>
                    <a:schemeClr val="bg2">
                      <a:lumMod val="25000"/>
                    </a:schemeClr>
                  </a:solidFill>
                  <a:latin typeface="微软雅黑" panose="020B0503020204020204" pitchFamily="34" charset="-122"/>
                  <a:ea typeface="微软雅黑" panose="020B0503020204020204" pitchFamily="34" charset="-122"/>
                </a:rPr>
                <a:t>脚本</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7908189" y="5111556"/>
              <a:ext cx="957831" cy="919378"/>
              <a:chOff x="5363765" y="1831734"/>
              <a:chExt cx="853292" cy="806924"/>
            </a:xfrm>
          </p:grpSpPr>
          <p:sp>
            <p:nvSpPr>
              <p:cNvPr id="37" name="椭圆 36"/>
              <p:cNvSpPr/>
              <p:nvPr/>
            </p:nvSpPr>
            <p:spPr>
              <a:xfrm>
                <a:off x="5363765" y="1831734"/>
                <a:ext cx="853292" cy="806924"/>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75461" y="2005862"/>
                <a:ext cx="447634" cy="459167"/>
              </a:xfrm>
              <a:prstGeom prst="rect">
                <a:avLst/>
              </a:prstGeom>
            </p:spPr>
          </p:pic>
        </p:grpSp>
        <p:sp>
          <p:nvSpPr>
            <p:cNvPr id="39" name="矩形 38"/>
            <p:cNvSpPr/>
            <p:nvPr/>
          </p:nvSpPr>
          <p:spPr>
            <a:xfrm>
              <a:off x="9748487" y="6599542"/>
              <a:ext cx="1415772" cy="461665"/>
            </a:xfrm>
            <a:prstGeom prst="rect">
              <a:avLst/>
            </a:prstGeom>
          </p:spPr>
          <p:txBody>
            <a:bodyPr wrap="none">
              <a:spAutoFit/>
            </a:bodyPr>
            <a:lstStyle/>
            <a:p>
              <a:pPr lvl="0"/>
              <a:r>
                <a:rPr lang="zh-CN" altLang="en-US" sz="2400" dirty="0">
                  <a:solidFill>
                    <a:schemeClr val="bg2">
                      <a:lumMod val="25000"/>
                    </a:schemeClr>
                  </a:solidFill>
                  <a:latin typeface="微软雅黑" panose="020B0503020204020204" pitchFamily="34" charset="-122"/>
                  <a:ea typeface="微软雅黑" panose="020B0503020204020204" pitchFamily="34" charset="-122"/>
                </a:rPr>
                <a:t>用户管理</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812835" y="5689062"/>
              <a:ext cx="957831" cy="958166"/>
              <a:chOff x="3918332" y="3397127"/>
              <a:chExt cx="714466" cy="689371"/>
            </a:xfrm>
          </p:grpSpPr>
          <p:sp>
            <p:nvSpPr>
              <p:cNvPr id="41" name="椭圆 40"/>
              <p:cNvSpPr/>
              <p:nvPr/>
            </p:nvSpPr>
            <p:spPr>
              <a:xfrm>
                <a:off x="3918332" y="3425034"/>
                <a:ext cx="714466" cy="6614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944217" y="3397127"/>
                <a:ext cx="662696" cy="662696"/>
              </a:xfrm>
              <a:prstGeom prst="rect">
                <a:avLst/>
              </a:prstGeom>
            </p:spPr>
          </p:pic>
        </p:grpSp>
        <p:grpSp>
          <p:nvGrpSpPr>
            <p:cNvPr id="43" name="组合 42"/>
            <p:cNvGrpSpPr/>
            <p:nvPr/>
          </p:nvGrpSpPr>
          <p:grpSpPr>
            <a:xfrm>
              <a:off x="10687130" y="3646007"/>
              <a:ext cx="957831" cy="944891"/>
              <a:chOff x="5363765" y="1831734"/>
              <a:chExt cx="853292" cy="806924"/>
            </a:xfrm>
          </p:grpSpPr>
          <p:sp>
            <p:nvSpPr>
              <p:cNvPr id="44" name="椭圆 43"/>
              <p:cNvSpPr/>
              <p:nvPr/>
            </p:nvSpPr>
            <p:spPr>
              <a:xfrm>
                <a:off x="5363765" y="1831734"/>
                <a:ext cx="853292" cy="806924"/>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574512" y="2005862"/>
                <a:ext cx="449531" cy="459167"/>
              </a:xfrm>
              <a:prstGeom prst="rect">
                <a:avLst/>
              </a:prstGeom>
            </p:spPr>
          </p:pic>
        </p:grpSp>
        <p:sp>
          <p:nvSpPr>
            <p:cNvPr id="46" name="矩形 45"/>
            <p:cNvSpPr/>
            <p:nvPr/>
          </p:nvSpPr>
          <p:spPr>
            <a:xfrm>
              <a:off x="11722381" y="3730657"/>
              <a:ext cx="1415772" cy="461665"/>
            </a:xfrm>
            <a:prstGeom prst="rect">
              <a:avLst/>
            </a:prstGeom>
          </p:spPr>
          <p:txBody>
            <a:bodyPr wrap="none">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常见问题</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1270892" y="4745301"/>
              <a:ext cx="753285" cy="746400"/>
              <a:chOff x="5363765" y="1831734"/>
              <a:chExt cx="853292" cy="806924"/>
            </a:xfrm>
            <a:solidFill>
              <a:schemeClr val="accent4">
                <a:lumMod val="60000"/>
                <a:lumOff val="40000"/>
              </a:schemeClr>
            </a:solidFill>
          </p:grpSpPr>
          <p:sp>
            <p:nvSpPr>
              <p:cNvPr id="48" name="椭圆 47"/>
              <p:cNvSpPr/>
              <p:nvPr/>
            </p:nvSpPr>
            <p:spPr>
              <a:xfrm>
                <a:off x="5363765" y="1831734"/>
                <a:ext cx="853292" cy="8069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74512" y="2005862"/>
                <a:ext cx="449531" cy="459167"/>
              </a:xfrm>
              <a:prstGeom prst="rect">
                <a:avLst/>
              </a:prstGeom>
              <a:grpFill/>
            </p:spPr>
          </p:pic>
        </p:grpSp>
        <p:sp>
          <p:nvSpPr>
            <p:cNvPr id="50" name="矩形 49"/>
            <p:cNvSpPr/>
            <p:nvPr/>
          </p:nvSpPr>
          <p:spPr>
            <a:xfrm>
              <a:off x="11091081" y="5626206"/>
              <a:ext cx="1415772" cy="461665"/>
            </a:xfrm>
            <a:prstGeom prst="rect">
              <a:avLst/>
            </a:prstGeom>
          </p:spPr>
          <p:txBody>
            <a:bodyPr wrap="none">
              <a:spAutoFit/>
            </a:bodyPr>
            <a:lstStyle/>
            <a:p>
              <a:pPr lvl="0"/>
              <a:r>
                <a:rPr lang="zh-CN" altLang="en-US" sz="2400" dirty="0">
                  <a:solidFill>
                    <a:schemeClr val="bg2">
                      <a:lumMod val="25000"/>
                    </a:schemeClr>
                  </a:solidFill>
                  <a:latin typeface="微软雅黑" panose="020B0503020204020204" pitchFamily="34" charset="-122"/>
                  <a:ea typeface="微软雅黑" panose="020B0503020204020204" pitchFamily="34" charset="-122"/>
                </a:rPr>
                <a:t>学习指南</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pic>
        <p:nvPicPr>
          <p:cNvPr id="52" name="图片 51"/>
          <p:cNvPicPr>
            <a:picLocks noChangeAspect="1"/>
          </p:cNvPicPr>
          <p:nvPr/>
        </p:nvPicPr>
        <p:blipFill>
          <a:blip r:embed="rId7"/>
          <a:stretch>
            <a:fillRect/>
          </a:stretch>
        </p:blipFill>
        <p:spPr>
          <a:xfrm>
            <a:off x="7771403" y="7502859"/>
            <a:ext cx="5610225" cy="4486275"/>
          </a:xfrm>
          <a:prstGeom prst="rect">
            <a:avLst/>
          </a:prstGeom>
        </p:spPr>
      </p:pic>
      <p:pic>
        <p:nvPicPr>
          <p:cNvPr id="54" name="图片 53"/>
          <p:cNvPicPr>
            <a:picLocks noChangeAspect="1"/>
          </p:cNvPicPr>
          <p:nvPr/>
        </p:nvPicPr>
        <p:blipFill>
          <a:blip r:embed="rId8"/>
          <a:stretch>
            <a:fillRect/>
          </a:stretch>
        </p:blipFill>
        <p:spPr>
          <a:xfrm>
            <a:off x="7325227" y="2166975"/>
            <a:ext cx="6056401" cy="4503219"/>
          </a:xfrm>
          <a:prstGeom prst="rect">
            <a:avLst/>
          </a:prstGeom>
        </p:spPr>
      </p:pic>
      <p:sp>
        <p:nvSpPr>
          <p:cNvPr id="97" name="矩形 96"/>
          <p:cNvSpPr/>
          <p:nvPr/>
        </p:nvSpPr>
        <p:spPr>
          <a:xfrm>
            <a:off x="1271827" y="14467087"/>
            <a:ext cx="4302644" cy="1200329"/>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变更自动完整记录</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版本之间自有选择比较</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a:p>
            <a:pPr algn="ct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1" name="矩形 100"/>
          <p:cNvSpPr/>
          <p:nvPr/>
        </p:nvSpPr>
        <p:spPr>
          <a:xfrm>
            <a:off x="1611252" y="13030593"/>
            <a:ext cx="6655465" cy="662554"/>
          </a:xfrm>
          <a:prstGeom prst="rect">
            <a:avLst/>
          </a:prstGeom>
        </p:spPr>
        <p:txBody>
          <a:bodyPr wrap="square">
            <a:spAutoFit/>
          </a:bodyPr>
          <a:lstStyle/>
          <a:p>
            <a:pPr>
              <a:lnSpc>
                <a:spcPct val="150000"/>
              </a:lnSpc>
            </a:pP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完整变更日志</a:t>
            </a: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102" name="图片 101"/>
          <p:cNvPicPr>
            <a:picLocks noChangeAspect="1"/>
          </p:cNvPicPr>
          <p:nvPr/>
        </p:nvPicPr>
        <p:blipFill>
          <a:blip r:embed="rId9"/>
          <a:stretch>
            <a:fillRect/>
          </a:stretch>
        </p:blipFill>
        <p:spPr>
          <a:xfrm>
            <a:off x="7771403" y="14548382"/>
            <a:ext cx="4686300" cy="395287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104" name="图片 103"/>
          <p:cNvPicPr>
            <a:picLocks noChangeAspect="1"/>
          </p:cNvPicPr>
          <p:nvPr/>
        </p:nvPicPr>
        <p:blipFill>
          <a:blip r:embed="rId10"/>
          <a:stretch>
            <a:fillRect/>
          </a:stretch>
        </p:blipFill>
        <p:spPr>
          <a:xfrm>
            <a:off x="1793044" y="15784856"/>
            <a:ext cx="3390900" cy="408622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grpSp>
        <p:nvGrpSpPr>
          <p:cNvPr id="164" name="组合 163"/>
          <p:cNvGrpSpPr/>
          <p:nvPr/>
        </p:nvGrpSpPr>
        <p:grpSpPr>
          <a:xfrm>
            <a:off x="2528051" y="20461747"/>
            <a:ext cx="3228606" cy="3169603"/>
            <a:chOff x="2444607" y="1445343"/>
            <a:chExt cx="3228606" cy="3169603"/>
          </a:xfrm>
        </p:grpSpPr>
        <p:graphicFrame>
          <p:nvGraphicFramePr>
            <p:cNvPr id="165" name="图示 164"/>
            <p:cNvGraphicFramePr/>
            <p:nvPr/>
          </p:nvGraphicFramePr>
          <p:xfrm>
            <a:off x="2444607" y="1927123"/>
            <a:ext cx="3228606" cy="23332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166" name="直接连接符 165"/>
            <p:cNvCxnSpPr/>
            <p:nvPr/>
          </p:nvCxnSpPr>
          <p:spPr>
            <a:xfrm>
              <a:off x="2804774" y="2383024"/>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660182" y="1986115"/>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4547839" y="1445343"/>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2903096" y="3972233"/>
              <a:ext cx="68825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a:off x="3751080" y="3333136"/>
              <a:ext cx="68825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1" name="图片 170"/>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1307" y="3975825"/>
              <a:ext cx="554604" cy="554604"/>
            </a:xfrm>
            <a:prstGeom prst="rect">
              <a:avLst/>
            </a:prstGeom>
          </p:spPr>
        </p:pic>
        <p:pic>
          <p:nvPicPr>
            <p:cNvPr id="172" name="图片 171"/>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84735" y="3339828"/>
              <a:ext cx="554604" cy="554604"/>
            </a:xfrm>
            <a:prstGeom prst="rect">
              <a:avLst/>
            </a:prstGeom>
          </p:spPr>
        </p:pic>
      </p:grpSp>
      <p:sp>
        <p:nvSpPr>
          <p:cNvPr id="173" name="矩形 172"/>
          <p:cNvSpPr/>
          <p:nvPr/>
        </p:nvSpPr>
        <p:spPr>
          <a:xfrm>
            <a:off x="3250263" y="23838072"/>
            <a:ext cx="1784182" cy="523220"/>
          </a:xfrm>
          <a:prstGeom prst="rect">
            <a:avLst/>
          </a:prstGeom>
        </p:spPr>
        <p:txBody>
          <a:bodyPr wrap="square">
            <a:spAutoFit/>
          </a:bodyPr>
          <a:lstStyle/>
          <a:p>
            <a:pPr algn="ct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追溯</a:t>
            </a: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74" name="矩形 173"/>
          <p:cNvSpPr/>
          <p:nvPr/>
        </p:nvSpPr>
        <p:spPr>
          <a:xfrm>
            <a:off x="2686832" y="24599421"/>
            <a:ext cx="3357638" cy="1116781"/>
          </a:xfrm>
          <a:prstGeom prst="rect">
            <a:avLst/>
          </a:prstGeom>
        </p:spPr>
        <p:txBody>
          <a:bodyPr wrap="square">
            <a:spAutoFit/>
          </a:bodyPr>
          <a:lstStyle/>
          <a:p>
            <a:pPr algn="ctr">
              <a:lnSpc>
                <a:spcPct val="20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不同版本间比较查看变更者、变更时间、变更内容、</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75" name="矩形 174"/>
          <p:cNvSpPr/>
          <p:nvPr/>
        </p:nvSpPr>
        <p:spPr>
          <a:xfrm>
            <a:off x="8346778" y="23411014"/>
            <a:ext cx="1784182" cy="523220"/>
          </a:xfrm>
          <a:prstGeom prst="rect">
            <a:avLst/>
          </a:prstGeom>
        </p:spPr>
        <p:txBody>
          <a:bodyPr wrap="square">
            <a:spAutoFit/>
          </a:bodyPr>
          <a:lstStyle/>
          <a:p>
            <a:pPr algn="ct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导出</a:t>
            </a: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76" name="矩形 175"/>
          <p:cNvSpPr/>
          <p:nvPr/>
        </p:nvSpPr>
        <p:spPr>
          <a:xfrm>
            <a:off x="7161978" y="24361292"/>
            <a:ext cx="4270160" cy="1116781"/>
          </a:xfrm>
          <a:prstGeom prst="rect">
            <a:avLst/>
          </a:prstGeom>
        </p:spPr>
        <p:txBody>
          <a:bodyPr wrap="square">
            <a:spAutoFit/>
          </a:bodyPr>
          <a:lstStyle/>
          <a:p>
            <a:pPr algn="ctr">
              <a:lnSpc>
                <a:spcPct val="20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可导出指定版本的脚本</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algn="ctr">
              <a:lnSpc>
                <a:spcPct val="2000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导出的版本可以导入方式任意恢复</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177" name="组合 176"/>
          <p:cNvGrpSpPr/>
          <p:nvPr/>
        </p:nvGrpSpPr>
        <p:grpSpPr>
          <a:xfrm>
            <a:off x="7533496" y="20026181"/>
            <a:ext cx="3228606" cy="3169603"/>
            <a:chOff x="2444607" y="1445343"/>
            <a:chExt cx="3228606" cy="3169603"/>
          </a:xfrm>
        </p:grpSpPr>
        <p:graphicFrame>
          <p:nvGraphicFramePr>
            <p:cNvPr id="178" name="图示 177"/>
            <p:cNvGraphicFramePr/>
            <p:nvPr/>
          </p:nvGraphicFramePr>
          <p:xfrm>
            <a:off x="2444607" y="1927123"/>
            <a:ext cx="3228606" cy="233325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cxnSp>
          <p:nvCxnSpPr>
            <p:cNvPr id="179" name="直接连接符 178"/>
            <p:cNvCxnSpPr/>
            <p:nvPr/>
          </p:nvCxnSpPr>
          <p:spPr>
            <a:xfrm>
              <a:off x="2804774" y="2383024"/>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660182" y="1986115"/>
              <a:ext cx="0" cy="190491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4547839" y="1445343"/>
              <a:ext cx="0" cy="223192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pic>
          <p:nvPicPr>
            <p:cNvPr id="182" name="图片 181"/>
            <p:cNvPicPr>
              <a:picLocks noChangeAspect="1"/>
            </p:cNvPicPr>
            <p:nvPr/>
          </p:nvPicPr>
          <p:blipFill>
            <a:blip r:embed="rId2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64201" y="3925528"/>
              <a:ext cx="413164" cy="413164"/>
            </a:xfrm>
            <a:prstGeom prst="rect">
              <a:avLst/>
            </a:prstGeom>
          </p:spPr>
        </p:pic>
        <p:pic>
          <p:nvPicPr>
            <p:cNvPr id="183" name="图片 182"/>
            <p:cNvPicPr>
              <a:picLocks noChangeAspect="1"/>
            </p:cNvPicPr>
            <p:nvPr/>
          </p:nvPicPr>
          <p:blipFill>
            <a:blip r:embed="rId2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439338" y="3755584"/>
              <a:ext cx="413164" cy="41316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7973" y="8339400"/>
            <a:ext cx="6841374" cy="584775"/>
          </a:xfrm>
          <a:prstGeom prst="rect">
            <a:avLst/>
          </a:prstGeom>
          <a:noFill/>
        </p:spPr>
        <p:txBody>
          <a:bodyPr wrap="square">
            <a:spAutoFit/>
          </a:bodyPr>
          <a:lstStyle/>
          <a:p>
            <a:pPr algn="ct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业务及数据库程序自动生成</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906252" y="9437858"/>
            <a:ext cx="5105400" cy="572452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32" name="矩形 31"/>
          <p:cNvSpPr/>
          <p:nvPr/>
        </p:nvSpPr>
        <p:spPr>
          <a:xfrm>
            <a:off x="7394097" y="680495"/>
            <a:ext cx="5848643" cy="830997"/>
          </a:xfrm>
          <a:prstGeom prst="rect">
            <a:avLst/>
          </a:prstGeom>
        </p:spPr>
        <p:txBody>
          <a:bodyPr wrap="square">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任意历史版本可以文件方式恢复</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a:p>
            <a:pPr algn="ct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515976" y="1757034"/>
            <a:ext cx="2330150" cy="952423"/>
            <a:chOff x="2631774" y="2174790"/>
            <a:chExt cx="2664000" cy="952423"/>
          </a:xfrm>
          <a:solidFill>
            <a:srgbClr val="5680CA"/>
          </a:solidFill>
        </p:grpSpPr>
        <p:grpSp>
          <p:nvGrpSpPr>
            <p:cNvPr id="34" name="组合 33"/>
            <p:cNvGrpSpPr/>
            <p:nvPr/>
          </p:nvGrpSpPr>
          <p:grpSpPr>
            <a:xfrm>
              <a:off x="2631774" y="2174790"/>
              <a:ext cx="2664000" cy="952423"/>
              <a:chOff x="2631775" y="2096191"/>
              <a:chExt cx="2807190" cy="1022500"/>
            </a:xfrm>
            <a:grpFill/>
          </p:grpSpPr>
          <p:grpSp>
            <p:nvGrpSpPr>
              <p:cNvPr id="36" name="组合 35"/>
              <p:cNvGrpSpPr/>
              <p:nvPr/>
            </p:nvGrpSpPr>
            <p:grpSpPr>
              <a:xfrm>
                <a:off x="2631775" y="2345715"/>
                <a:ext cx="2807190" cy="772976"/>
                <a:chOff x="5363765" y="1831734"/>
                <a:chExt cx="2807190" cy="772976"/>
              </a:xfrm>
              <a:grpFill/>
            </p:grpSpPr>
            <p:sp>
              <p:nvSpPr>
                <p:cNvPr id="38" name="圆角矩形 41"/>
                <p:cNvSpPr/>
                <p:nvPr/>
              </p:nvSpPr>
              <p:spPr>
                <a:xfrm>
                  <a:off x="5363765" y="1831734"/>
                  <a:ext cx="2807190" cy="772976"/>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734983" y="2003331"/>
                  <a:ext cx="665700" cy="447701"/>
                </a:xfrm>
                <a:prstGeom prst="rect">
                  <a:avLst/>
                </a:prstGeom>
                <a:grpFill/>
              </p:spPr>
            </p:pic>
          </p:grpSp>
          <p:sp>
            <p:nvSpPr>
              <p:cNvPr id="37" name="等腰三角形 36"/>
              <p:cNvSpPr/>
              <p:nvPr/>
            </p:nvSpPr>
            <p:spPr>
              <a:xfrm>
                <a:off x="2631775" y="2096191"/>
                <a:ext cx="2807190" cy="239500"/>
              </a:xfrm>
              <a:prstGeom prst="triangle">
                <a:avLst>
                  <a:gd name="adj" fmla="val 495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5" name="矩形 34"/>
            <p:cNvSpPr/>
            <p:nvPr/>
          </p:nvSpPr>
          <p:spPr>
            <a:xfrm>
              <a:off x="3588725" y="2567050"/>
              <a:ext cx="1550523" cy="369332"/>
            </a:xfrm>
            <a:prstGeom prst="rect">
              <a:avLst/>
            </a:prstGeom>
            <a:grpFill/>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数据权限</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9150817" y="1980120"/>
            <a:ext cx="2335201" cy="903089"/>
            <a:chOff x="2594927" y="3117177"/>
            <a:chExt cx="2669050" cy="903089"/>
          </a:xfrm>
          <a:solidFill>
            <a:srgbClr val="0070C0"/>
          </a:solidFill>
        </p:grpSpPr>
        <p:grpSp>
          <p:nvGrpSpPr>
            <p:cNvPr id="41" name="组合 40"/>
            <p:cNvGrpSpPr/>
            <p:nvPr/>
          </p:nvGrpSpPr>
          <p:grpSpPr>
            <a:xfrm rot="10800000">
              <a:off x="2594927" y="3117177"/>
              <a:ext cx="2669050" cy="903089"/>
              <a:chOff x="2575981" y="3690045"/>
              <a:chExt cx="2775742" cy="1225871"/>
            </a:xfrm>
            <a:grpFill/>
          </p:grpSpPr>
          <p:grpSp>
            <p:nvGrpSpPr>
              <p:cNvPr id="43" name="组合 42"/>
              <p:cNvGrpSpPr/>
              <p:nvPr/>
            </p:nvGrpSpPr>
            <p:grpSpPr>
              <a:xfrm>
                <a:off x="2575981" y="3690045"/>
                <a:ext cx="2770491" cy="977341"/>
                <a:chOff x="5363765" y="1831734"/>
                <a:chExt cx="2770491" cy="977341"/>
              </a:xfrm>
              <a:grpFill/>
            </p:grpSpPr>
            <p:sp>
              <p:nvSpPr>
                <p:cNvPr id="45" name="圆角矩形 47"/>
                <p:cNvSpPr/>
                <p:nvPr/>
              </p:nvSpPr>
              <p:spPr>
                <a:xfrm>
                  <a:off x="5363765" y="1831734"/>
                  <a:ext cx="2770491" cy="977341"/>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1200150">
                    <a:lnSpc>
                      <a:spcPts val="3000"/>
                    </a:lnSpc>
                    <a:spcBef>
                      <a:spcPct val="0"/>
                    </a:spcBef>
                    <a:spcAft>
                      <a:spcPct val="15000"/>
                    </a:spcAft>
                  </a:pPr>
                  <a:endParaRPr lang="zh-CN" altLang="en-US" dirty="0">
                    <a:solidFill>
                      <a:srgbClr val="4472C4"/>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rot="10800000">
                  <a:off x="7144572" y="2007391"/>
                  <a:ext cx="628670" cy="638471"/>
                </a:xfrm>
                <a:prstGeom prst="rect">
                  <a:avLst/>
                </a:prstGeom>
                <a:grpFill/>
              </p:spPr>
            </p:pic>
          </p:grpSp>
          <p:sp>
            <p:nvSpPr>
              <p:cNvPr id="44" name="等腰三角形 43"/>
              <p:cNvSpPr/>
              <p:nvPr/>
            </p:nvSpPr>
            <p:spPr>
              <a:xfrm flipV="1">
                <a:off x="2575981" y="4687602"/>
                <a:ext cx="2775742" cy="228314"/>
              </a:xfrm>
              <a:prstGeom prst="triangle">
                <a:avLst>
                  <a:gd name="adj" fmla="val 484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2" name="矩形 41"/>
            <p:cNvSpPr/>
            <p:nvPr/>
          </p:nvSpPr>
          <p:spPr>
            <a:xfrm>
              <a:off x="3578687" y="3477182"/>
              <a:ext cx="1550523" cy="369332"/>
            </a:xfrm>
            <a:prstGeom prst="rect">
              <a:avLst/>
            </a:prstGeom>
            <a:grpFill/>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用户权限</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47" name="矩形 46"/>
          <p:cNvSpPr/>
          <p:nvPr/>
        </p:nvSpPr>
        <p:spPr>
          <a:xfrm>
            <a:off x="2758977" y="3602619"/>
            <a:ext cx="6029007" cy="461665"/>
          </a:xfrm>
          <a:prstGeom prst="rect">
            <a:avLst/>
          </a:prstGeom>
        </p:spPr>
        <p:txBody>
          <a:bodyPr wrap="square">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可达用户、用户组模式管理</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6535918" y="1355259"/>
            <a:ext cx="8568908" cy="461665"/>
          </a:xfrm>
          <a:prstGeom prst="rect">
            <a:avLst/>
          </a:prstGeom>
        </p:spPr>
        <p:txBody>
          <a:bodyPr wrap="square">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管理的颗粒度到模块权限、表、字段的读写</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1381483" y="643374"/>
            <a:ext cx="6655465" cy="662554"/>
          </a:xfrm>
          <a:prstGeom prst="rect">
            <a:avLst/>
          </a:prstGeom>
        </p:spPr>
        <p:txBody>
          <a:bodyPr wrap="square">
            <a:spAutoFit/>
          </a:bodyPr>
          <a:lstStyle/>
          <a:p>
            <a:pPr>
              <a:lnSpc>
                <a:spcPct val="150000"/>
              </a:lnSpc>
            </a:pP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深度权限管理与控制</a:t>
            </a: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2316185" y="5581044"/>
            <a:ext cx="2529941" cy="830997"/>
          </a:xfrm>
          <a:prstGeom prst="rect">
            <a:avLst/>
          </a:prstGeom>
        </p:spPr>
        <p:txBody>
          <a:bodyPr wrap="square">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权限通过勾选配置实现</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4"/>
          <a:stretch>
            <a:fillRect/>
          </a:stretch>
        </p:blipFill>
        <p:spPr>
          <a:xfrm>
            <a:off x="7542980" y="3184222"/>
            <a:ext cx="5124450" cy="360997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55" name="图片 54"/>
          <p:cNvPicPr>
            <a:picLocks noChangeAspect="1"/>
          </p:cNvPicPr>
          <p:nvPr/>
        </p:nvPicPr>
        <p:blipFill>
          <a:blip r:embed="rId5"/>
          <a:stretch>
            <a:fillRect/>
          </a:stretch>
        </p:blipFill>
        <p:spPr>
          <a:xfrm>
            <a:off x="1464121" y="15261388"/>
            <a:ext cx="5105400" cy="5629275"/>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
        <p:nvSpPr>
          <p:cNvPr id="56" name="矩形 55"/>
          <p:cNvSpPr/>
          <p:nvPr/>
        </p:nvSpPr>
        <p:spPr>
          <a:xfrm>
            <a:off x="7109969" y="15821548"/>
            <a:ext cx="6370143" cy="1938992"/>
          </a:xfrm>
          <a:prstGeom prst="rect">
            <a:avLst/>
          </a:prstGeom>
        </p:spPr>
        <p:txBody>
          <a:bodyPr wrap="square">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表单生成</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2400" dirty="0">
                <a:solidFill>
                  <a:schemeClr val="bg2">
                    <a:lumMod val="25000"/>
                  </a:schemeClr>
                </a:solidFill>
                <a:latin typeface="微软雅黑" panose="020B0503020204020204" pitchFamily="34" charset="-122"/>
                <a:ea typeface="微软雅黑" panose="020B0503020204020204" pitchFamily="34" charset="-122"/>
              </a:rPr>
              <a:t>表单关联</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2400" dirty="0">
                <a:solidFill>
                  <a:schemeClr val="bg2">
                    <a:lumMod val="25000"/>
                  </a:schemeClr>
                </a:solidFill>
                <a:latin typeface="微软雅黑" panose="020B0503020204020204" pitchFamily="34" charset="-122"/>
                <a:ea typeface="微软雅黑" panose="020B0503020204020204" pitchFamily="34" charset="-122"/>
              </a:rPr>
              <a:t>程序脚本</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sz="2400" dirty="0">
                <a:solidFill>
                  <a:schemeClr val="bg2">
                    <a:lumMod val="2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a:solidFill>
                  <a:schemeClr val="bg2">
                    <a:lumMod val="25000"/>
                  </a:schemeClr>
                </a:solidFill>
                <a:latin typeface="微软雅黑" panose="020B0503020204020204" pitchFamily="34" charset="-122"/>
                <a:ea typeface="微软雅黑" panose="020B0503020204020204" pitchFamily="34" charset="-122"/>
              </a:rPr>
              <a:t>生成可通过勾选、选择简单快速实现</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60" name="图片 59"/>
          <p:cNvPicPr>
            <a:picLocks noChangeAspect="1"/>
          </p:cNvPicPr>
          <p:nvPr/>
        </p:nvPicPr>
        <p:blipFill>
          <a:blip r:embed="rId6"/>
          <a:stretch>
            <a:fillRect/>
          </a:stretch>
        </p:blipFill>
        <p:spPr>
          <a:xfrm>
            <a:off x="1381483" y="9437858"/>
            <a:ext cx="5038725" cy="5676900"/>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56546" y="537238"/>
            <a:ext cx="561496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工业电气行业</a:t>
            </a:r>
            <a:r>
              <a:rPr lang="en-US" altLang="zh-CN" sz="3200" dirty="0">
                <a:latin typeface="微软雅黑" panose="020B0503020204020204" pitchFamily="34" charset="-122"/>
                <a:ea typeface="微软雅黑" panose="020B0503020204020204" pitchFamily="34" charset="-122"/>
              </a:rPr>
              <a:t>MOM</a:t>
            </a:r>
            <a:r>
              <a:rPr lang="zh-CN" altLang="en-US" sz="3200" dirty="0">
                <a:latin typeface="微软雅黑" panose="020B0503020204020204" pitchFamily="34" charset="-122"/>
                <a:ea typeface="微软雅黑" panose="020B0503020204020204" pitchFamily="34" charset="-122"/>
              </a:rPr>
              <a:t>解决方案</a:t>
            </a:r>
            <a:endParaRPr lang="zh-CN" altLang="en-US" sz="3200" dirty="0">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1035922" y="11425208"/>
            <a:ext cx="11955424" cy="1338640"/>
            <a:chOff x="903104" y="13213822"/>
            <a:chExt cx="11955424" cy="1338640"/>
          </a:xfrm>
        </p:grpSpPr>
        <p:pic>
          <p:nvPicPr>
            <p:cNvPr id="98" name="图片 97"/>
            <p:cNvPicPr>
              <a:picLocks noChangeAspect="1"/>
            </p:cNvPicPr>
            <p:nvPr/>
          </p:nvPicPr>
          <p:blipFill>
            <a:blip r:embed="rId1"/>
            <a:stretch>
              <a:fillRect/>
            </a:stretch>
          </p:blipFill>
          <p:spPr>
            <a:xfrm>
              <a:off x="10589602" y="13410834"/>
              <a:ext cx="2268926" cy="797734"/>
            </a:xfrm>
            <a:prstGeom prst="rect">
              <a:avLst/>
            </a:prstGeom>
          </p:spPr>
        </p:pic>
        <p:grpSp>
          <p:nvGrpSpPr>
            <p:cNvPr id="101" name="组合 100"/>
            <p:cNvGrpSpPr/>
            <p:nvPr/>
          </p:nvGrpSpPr>
          <p:grpSpPr>
            <a:xfrm>
              <a:off x="903104" y="13213822"/>
              <a:ext cx="9619753" cy="1338640"/>
              <a:chOff x="903104" y="12834865"/>
              <a:chExt cx="11077583" cy="1717597"/>
            </a:xfrm>
          </p:grpSpPr>
          <p:pic>
            <p:nvPicPr>
              <p:cNvPr id="95" name="Picture 2" descr="https://timgsa.baidu.com/timg?image&amp;quality=80&amp;size=b9999_10000&amp;sec=1594788528366&amp;di=b88e818783dc6f81617198570733c255&amp;imgtype=0&amp;src=http%3A%2F%2Fimg67.ybzhan.cn%2F9%2F20160118%2F63588724727655717982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209" y="13186846"/>
                <a:ext cx="1257278" cy="1013634"/>
              </a:xfrm>
              <a:prstGeom prst="rect">
                <a:avLst/>
              </a:prstGeom>
              <a:noFill/>
              <a:extLst>
                <a:ext uri="{909E8E84-426E-40DD-AFC4-6F175D3DCCD1}">
                  <a14:hiddenFill xmlns:a14="http://schemas.microsoft.com/office/drawing/2010/main">
                    <a:solidFill>
                      <a:srgbClr val="FFFFFF"/>
                    </a:solidFill>
                  </a14:hiddenFill>
                </a:ext>
              </a:extLst>
            </p:spPr>
          </p:pic>
          <p:pic>
            <p:nvPicPr>
              <p:cNvPr id="96" name="图片 95"/>
              <p:cNvPicPr>
                <a:picLocks noChangeAspect="1"/>
              </p:cNvPicPr>
              <p:nvPr/>
            </p:nvPicPr>
            <p:blipFill>
              <a:blip r:embed="rId3"/>
              <a:stretch>
                <a:fillRect/>
              </a:stretch>
            </p:blipFill>
            <p:spPr>
              <a:xfrm>
                <a:off x="903104" y="13184184"/>
                <a:ext cx="1947866" cy="927031"/>
              </a:xfrm>
              <a:prstGeom prst="rect">
                <a:avLst/>
              </a:prstGeom>
            </p:spPr>
          </p:pic>
          <p:pic>
            <p:nvPicPr>
              <p:cNvPr id="97" name="图片 96"/>
              <p:cNvPicPr>
                <a:picLocks noChangeAspect="1"/>
              </p:cNvPicPr>
              <p:nvPr/>
            </p:nvPicPr>
            <p:blipFill>
              <a:blip r:embed="rId4"/>
              <a:stretch>
                <a:fillRect/>
              </a:stretch>
            </p:blipFill>
            <p:spPr>
              <a:xfrm>
                <a:off x="10328774" y="13033560"/>
                <a:ext cx="1651913" cy="1518902"/>
              </a:xfrm>
              <a:prstGeom prst="rect">
                <a:avLst/>
              </a:prstGeom>
            </p:spPr>
          </p:pic>
          <p:pic>
            <p:nvPicPr>
              <p:cNvPr id="99" name="图片 98"/>
              <p:cNvPicPr>
                <a:picLocks noChangeAspect="1"/>
              </p:cNvPicPr>
              <p:nvPr/>
            </p:nvPicPr>
            <p:blipFill>
              <a:blip r:embed="rId5"/>
              <a:stretch>
                <a:fillRect/>
              </a:stretch>
            </p:blipFill>
            <p:spPr>
              <a:xfrm>
                <a:off x="8065227" y="12834865"/>
                <a:ext cx="2080078" cy="1518902"/>
              </a:xfrm>
              <a:prstGeom prst="rect">
                <a:avLst/>
              </a:prstGeom>
            </p:spPr>
          </p:pic>
          <p:pic>
            <p:nvPicPr>
              <p:cNvPr id="100" name="图片 99"/>
              <p:cNvPicPr>
                <a:picLocks noChangeAspect="1"/>
              </p:cNvPicPr>
              <p:nvPr/>
            </p:nvPicPr>
            <p:blipFill>
              <a:blip r:embed="rId6"/>
              <a:stretch>
                <a:fillRect/>
              </a:stretch>
            </p:blipFill>
            <p:spPr>
              <a:xfrm>
                <a:off x="3354862" y="13033560"/>
                <a:ext cx="2584474" cy="1320207"/>
              </a:xfrm>
              <a:prstGeom prst="rect">
                <a:avLst/>
              </a:prstGeom>
            </p:spPr>
          </p:pic>
        </p:grpSp>
      </p:grpSp>
      <p:sp>
        <p:nvSpPr>
          <p:cNvPr id="104" name="文本框 103"/>
          <p:cNvSpPr txBox="1"/>
          <p:nvPr/>
        </p:nvSpPr>
        <p:spPr>
          <a:xfrm>
            <a:off x="627328" y="1368868"/>
            <a:ext cx="4721841" cy="369332"/>
          </a:xfrm>
          <a:prstGeom prst="rect">
            <a:avLst/>
          </a:prstGeom>
          <a:noFill/>
        </p:spPr>
        <p:txBody>
          <a:bodyPr wrap="square" rtlCol="0">
            <a:spAutoFit/>
          </a:bodyPr>
          <a:lstStyle/>
          <a:p>
            <a:r>
              <a:rPr lang="zh-CN" altLang="en-US" b="1" dirty="0"/>
              <a:t>涉及产品案例：</a:t>
            </a:r>
            <a:endParaRPr lang="zh-CN" altLang="en-US" b="1" dirty="0"/>
          </a:p>
        </p:txBody>
      </p:sp>
      <p:sp>
        <p:nvSpPr>
          <p:cNvPr id="35" name="文本框 34"/>
          <p:cNvSpPr txBox="1"/>
          <p:nvPr/>
        </p:nvSpPr>
        <p:spPr>
          <a:xfrm>
            <a:off x="1035922" y="13390844"/>
            <a:ext cx="4721841" cy="369332"/>
          </a:xfrm>
          <a:prstGeom prst="rect">
            <a:avLst/>
          </a:prstGeom>
          <a:noFill/>
        </p:spPr>
        <p:txBody>
          <a:bodyPr wrap="square" rtlCol="0">
            <a:spAutoFit/>
          </a:bodyPr>
          <a:lstStyle/>
          <a:p>
            <a:r>
              <a:rPr lang="zh-CN" altLang="en-US" b="1" dirty="0"/>
              <a:t>交付的软件及接口：</a:t>
            </a:r>
            <a:endParaRPr lang="zh-CN" altLang="en-US" b="1" dirty="0"/>
          </a:p>
        </p:txBody>
      </p:sp>
      <p:sp>
        <p:nvSpPr>
          <p:cNvPr id="2" name="文本框 1"/>
          <p:cNvSpPr txBox="1"/>
          <p:nvPr/>
        </p:nvSpPr>
        <p:spPr>
          <a:xfrm>
            <a:off x="2159991" y="14074448"/>
            <a:ext cx="2080653" cy="369332"/>
          </a:xfrm>
          <a:prstGeom prst="rect">
            <a:avLst/>
          </a:prstGeom>
          <a:noFill/>
        </p:spPr>
        <p:txBody>
          <a:bodyPr wrap="square" rtlCol="0">
            <a:spAutoFit/>
          </a:bodyPr>
          <a:lstStyle/>
          <a:p>
            <a:r>
              <a:rPr lang="en-US" altLang="zh-CN" dirty="0"/>
              <a:t>MES </a:t>
            </a:r>
            <a:r>
              <a:rPr lang="zh-CN" altLang="en-US" dirty="0"/>
              <a:t>制造执行系统</a:t>
            </a:r>
            <a:endParaRPr lang="zh-CN" altLang="en-US" dirty="0"/>
          </a:p>
        </p:txBody>
      </p:sp>
      <p:sp>
        <p:nvSpPr>
          <p:cNvPr id="38" name="文本框 37"/>
          <p:cNvSpPr txBox="1"/>
          <p:nvPr/>
        </p:nvSpPr>
        <p:spPr>
          <a:xfrm>
            <a:off x="6746682" y="14763929"/>
            <a:ext cx="4530918" cy="369332"/>
          </a:xfrm>
          <a:prstGeom prst="rect">
            <a:avLst/>
          </a:prstGeom>
          <a:noFill/>
        </p:spPr>
        <p:txBody>
          <a:bodyPr wrap="square" rtlCol="0">
            <a:spAutoFit/>
          </a:bodyPr>
          <a:lstStyle/>
          <a:p>
            <a:r>
              <a:rPr lang="zh-CN" altLang="en-US" dirty="0"/>
              <a:t>设备、工装、模具、夹具管理系统</a:t>
            </a:r>
            <a:endParaRPr lang="zh-CN" altLang="en-US" dirty="0"/>
          </a:p>
        </p:txBody>
      </p:sp>
      <p:sp>
        <p:nvSpPr>
          <p:cNvPr id="40" name="文本框 39"/>
          <p:cNvSpPr txBox="1"/>
          <p:nvPr/>
        </p:nvSpPr>
        <p:spPr>
          <a:xfrm>
            <a:off x="2828072" y="15995710"/>
            <a:ext cx="2104572" cy="369332"/>
          </a:xfrm>
          <a:prstGeom prst="rect">
            <a:avLst/>
          </a:prstGeom>
          <a:noFill/>
        </p:spPr>
        <p:txBody>
          <a:bodyPr wrap="square" rtlCol="0">
            <a:spAutoFit/>
          </a:bodyPr>
          <a:lstStyle/>
          <a:p>
            <a:r>
              <a:rPr lang="en-US" altLang="zh-CN" dirty="0"/>
              <a:t>ANDON</a:t>
            </a:r>
            <a:r>
              <a:rPr lang="zh-CN" altLang="en-US" dirty="0"/>
              <a:t>暗灯系统</a:t>
            </a:r>
            <a:endParaRPr lang="zh-CN" altLang="en-US" dirty="0"/>
          </a:p>
        </p:txBody>
      </p:sp>
      <p:sp>
        <p:nvSpPr>
          <p:cNvPr id="41" name="文本框 40"/>
          <p:cNvSpPr txBox="1"/>
          <p:nvPr/>
        </p:nvSpPr>
        <p:spPr>
          <a:xfrm>
            <a:off x="5057935" y="15995710"/>
            <a:ext cx="2478264" cy="369332"/>
          </a:xfrm>
          <a:prstGeom prst="rect">
            <a:avLst/>
          </a:prstGeom>
          <a:noFill/>
        </p:spPr>
        <p:txBody>
          <a:bodyPr wrap="square" rtlCol="0">
            <a:spAutoFit/>
          </a:bodyPr>
          <a:lstStyle/>
          <a:p>
            <a:r>
              <a:rPr lang="zh-CN" altLang="en-US" dirty="0"/>
              <a:t>合理化建议 </a:t>
            </a:r>
            <a:r>
              <a:rPr lang="en-US" altLang="zh-CN" dirty="0"/>
              <a:t>Suggestion </a:t>
            </a:r>
            <a:endParaRPr lang="zh-CN" altLang="en-US" dirty="0"/>
          </a:p>
        </p:txBody>
      </p:sp>
      <p:sp>
        <p:nvSpPr>
          <p:cNvPr id="42" name="文本框 41"/>
          <p:cNvSpPr txBox="1"/>
          <p:nvPr/>
        </p:nvSpPr>
        <p:spPr>
          <a:xfrm>
            <a:off x="7798983" y="18136538"/>
            <a:ext cx="1529999" cy="369332"/>
          </a:xfrm>
          <a:prstGeom prst="rect">
            <a:avLst/>
          </a:prstGeom>
          <a:noFill/>
        </p:spPr>
        <p:txBody>
          <a:bodyPr wrap="square" rtlCol="0">
            <a:spAutoFit/>
          </a:bodyPr>
          <a:lstStyle/>
          <a:p>
            <a:r>
              <a:rPr lang="en-US" altLang="zh-CN" dirty="0"/>
              <a:t>AGV</a:t>
            </a:r>
            <a:r>
              <a:rPr lang="zh-CN" altLang="en-US" dirty="0"/>
              <a:t>调度</a:t>
            </a:r>
            <a:endParaRPr lang="zh-CN" altLang="en-US" dirty="0"/>
          </a:p>
        </p:txBody>
      </p:sp>
      <p:sp>
        <p:nvSpPr>
          <p:cNvPr id="49" name="文本框 48"/>
          <p:cNvSpPr txBox="1"/>
          <p:nvPr/>
        </p:nvSpPr>
        <p:spPr>
          <a:xfrm>
            <a:off x="1854367" y="18104622"/>
            <a:ext cx="2235216" cy="369332"/>
          </a:xfrm>
          <a:prstGeom prst="rect">
            <a:avLst/>
          </a:prstGeom>
          <a:noFill/>
        </p:spPr>
        <p:txBody>
          <a:bodyPr wrap="square" rtlCol="0">
            <a:spAutoFit/>
          </a:bodyPr>
          <a:lstStyle/>
          <a:p>
            <a:r>
              <a:rPr lang="zh-CN" altLang="en-US" dirty="0"/>
              <a:t>国家电网数据对接</a:t>
            </a:r>
            <a:endParaRPr lang="zh-CN" altLang="en-US" dirty="0"/>
          </a:p>
        </p:txBody>
      </p:sp>
      <p:sp>
        <p:nvSpPr>
          <p:cNvPr id="54" name="文本框 53"/>
          <p:cNvSpPr txBox="1"/>
          <p:nvPr/>
        </p:nvSpPr>
        <p:spPr>
          <a:xfrm>
            <a:off x="4304535" y="18136538"/>
            <a:ext cx="2235216" cy="369332"/>
          </a:xfrm>
          <a:prstGeom prst="rect">
            <a:avLst/>
          </a:prstGeom>
          <a:noFill/>
        </p:spPr>
        <p:txBody>
          <a:bodyPr wrap="square" rtlCol="0">
            <a:spAutoFit/>
          </a:bodyPr>
          <a:lstStyle/>
          <a:p>
            <a:r>
              <a:rPr lang="en-US" altLang="zh-CN" dirty="0"/>
              <a:t>ERP </a:t>
            </a:r>
            <a:r>
              <a:rPr lang="zh-CN" altLang="en-US" dirty="0"/>
              <a:t>对接 </a:t>
            </a:r>
            <a:endParaRPr lang="zh-CN" altLang="en-US" dirty="0"/>
          </a:p>
        </p:txBody>
      </p:sp>
      <p:sp>
        <p:nvSpPr>
          <p:cNvPr id="55" name="文本框 54"/>
          <p:cNvSpPr txBox="1"/>
          <p:nvPr/>
        </p:nvSpPr>
        <p:spPr>
          <a:xfrm>
            <a:off x="5940886" y="18136538"/>
            <a:ext cx="2235216" cy="369332"/>
          </a:xfrm>
          <a:prstGeom prst="rect">
            <a:avLst/>
          </a:prstGeom>
          <a:noFill/>
        </p:spPr>
        <p:txBody>
          <a:bodyPr wrap="square" rtlCol="0">
            <a:spAutoFit/>
          </a:bodyPr>
          <a:lstStyle/>
          <a:p>
            <a:r>
              <a:rPr lang="zh-CN" altLang="en-US" dirty="0"/>
              <a:t>立体库对接</a:t>
            </a:r>
            <a:endParaRPr lang="zh-CN" altLang="en-US" dirty="0"/>
          </a:p>
        </p:txBody>
      </p:sp>
      <p:sp>
        <p:nvSpPr>
          <p:cNvPr id="56" name="文本框 55"/>
          <p:cNvSpPr txBox="1"/>
          <p:nvPr/>
        </p:nvSpPr>
        <p:spPr>
          <a:xfrm>
            <a:off x="9398007" y="18170874"/>
            <a:ext cx="2235216" cy="369332"/>
          </a:xfrm>
          <a:prstGeom prst="rect">
            <a:avLst/>
          </a:prstGeom>
          <a:noFill/>
        </p:spPr>
        <p:txBody>
          <a:bodyPr wrap="square" rtlCol="0">
            <a:spAutoFit/>
          </a:bodyPr>
          <a:lstStyle/>
          <a:p>
            <a:r>
              <a:rPr lang="en-US" altLang="zh-CN" dirty="0"/>
              <a:t>BI</a:t>
            </a:r>
            <a:r>
              <a:rPr lang="zh-CN" altLang="en-US" dirty="0"/>
              <a:t>系统</a:t>
            </a:r>
            <a:endParaRPr lang="zh-CN" altLang="en-US" dirty="0"/>
          </a:p>
        </p:txBody>
      </p:sp>
      <p:grpSp>
        <p:nvGrpSpPr>
          <p:cNvPr id="58" name="组合 57"/>
          <p:cNvGrpSpPr/>
          <p:nvPr/>
        </p:nvGrpSpPr>
        <p:grpSpPr>
          <a:xfrm>
            <a:off x="2431506" y="2453058"/>
            <a:ext cx="2201506" cy="1827575"/>
            <a:chOff x="2167478" y="1036846"/>
            <a:chExt cx="2498955" cy="1827575"/>
          </a:xfrm>
        </p:grpSpPr>
        <p:sp>
          <p:nvSpPr>
            <p:cNvPr id="59" name="文本框 58"/>
            <p:cNvSpPr txBox="1"/>
            <p:nvPr/>
          </p:nvSpPr>
          <p:spPr>
            <a:xfrm>
              <a:off x="2561861" y="1036846"/>
              <a:ext cx="2104572" cy="369332"/>
            </a:xfrm>
            <a:prstGeom prst="rect">
              <a:avLst/>
            </a:prstGeom>
            <a:noFill/>
          </p:spPr>
          <p:txBody>
            <a:bodyPr wrap="square" rtlCol="0">
              <a:spAutoFit/>
            </a:bodyPr>
            <a:lstStyle>
              <a:defPPr>
                <a:defRPr lang="en-US"/>
              </a:defPPr>
              <a:lvl1pPr>
                <a:defRPr b="1"/>
              </a:lvl1pPr>
            </a:lstStyle>
            <a:p>
              <a:r>
                <a:rPr lang="zh-CN" altLang="en-US" dirty="0"/>
                <a:t>中压开关</a:t>
              </a:r>
              <a:endParaRPr lang="zh-CN" altLang="en-US" dirty="0"/>
            </a:p>
          </p:txBody>
        </p:sp>
        <p:pic>
          <p:nvPicPr>
            <p:cNvPr id="60" name="图片 59"/>
            <p:cNvPicPr>
              <a:picLocks noChangeAspect="1"/>
            </p:cNvPicPr>
            <p:nvPr/>
          </p:nvPicPr>
          <p:blipFill>
            <a:blip r:embed="rId7"/>
            <a:stretch>
              <a:fillRect/>
            </a:stretch>
          </p:blipFill>
          <p:spPr>
            <a:xfrm>
              <a:off x="2167478" y="1503120"/>
              <a:ext cx="2081990" cy="1361301"/>
            </a:xfrm>
            <a:prstGeom prst="rect">
              <a:avLst/>
            </a:prstGeom>
          </p:spPr>
        </p:pic>
      </p:grpSp>
      <p:grpSp>
        <p:nvGrpSpPr>
          <p:cNvPr id="61" name="组合 60"/>
          <p:cNvGrpSpPr/>
          <p:nvPr/>
        </p:nvGrpSpPr>
        <p:grpSpPr>
          <a:xfrm>
            <a:off x="592384" y="2468743"/>
            <a:ext cx="2253251" cy="1884916"/>
            <a:chOff x="-69995" y="1138522"/>
            <a:chExt cx="2557692" cy="1884916"/>
          </a:xfrm>
        </p:grpSpPr>
        <p:sp>
          <p:nvSpPr>
            <p:cNvPr id="62" name="文本框 61"/>
            <p:cNvSpPr txBox="1"/>
            <p:nvPr/>
          </p:nvSpPr>
          <p:spPr>
            <a:xfrm>
              <a:off x="383125" y="1138522"/>
              <a:ext cx="2104572" cy="369332"/>
            </a:xfrm>
            <a:prstGeom prst="rect">
              <a:avLst/>
            </a:prstGeom>
            <a:noFill/>
          </p:spPr>
          <p:txBody>
            <a:bodyPr wrap="square" rtlCol="0">
              <a:spAutoFit/>
            </a:bodyPr>
            <a:lstStyle/>
            <a:p>
              <a:r>
                <a:rPr lang="zh-CN" altLang="en-US" b="1" dirty="0"/>
                <a:t>变压器</a:t>
              </a:r>
              <a:endParaRPr lang="zh-CN" altLang="en-US" b="1" dirty="0"/>
            </a:p>
          </p:txBody>
        </p:sp>
        <p:pic>
          <p:nvPicPr>
            <p:cNvPr id="63" name="图片 62"/>
            <p:cNvPicPr>
              <a:picLocks noChangeAspect="1"/>
            </p:cNvPicPr>
            <p:nvPr/>
          </p:nvPicPr>
          <p:blipFill>
            <a:blip r:embed="rId8"/>
            <a:stretch>
              <a:fillRect/>
            </a:stretch>
          </p:blipFill>
          <p:spPr>
            <a:xfrm>
              <a:off x="-69995" y="1515427"/>
              <a:ext cx="2306370" cy="1508011"/>
            </a:xfrm>
            <a:prstGeom prst="rect">
              <a:avLst/>
            </a:prstGeom>
          </p:spPr>
        </p:pic>
      </p:grpSp>
      <p:grpSp>
        <p:nvGrpSpPr>
          <p:cNvPr id="64" name="组合 63"/>
          <p:cNvGrpSpPr/>
          <p:nvPr/>
        </p:nvGrpSpPr>
        <p:grpSpPr>
          <a:xfrm>
            <a:off x="10849903" y="2466947"/>
            <a:ext cx="2310335" cy="1819341"/>
            <a:chOff x="-115473" y="3800247"/>
            <a:chExt cx="2310335" cy="1819341"/>
          </a:xfrm>
        </p:grpSpPr>
        <p:pic>
          <p:nvPicPr>
            <p:cNvPr id="65" name="图片 64"/>
            <p:cNvPicPr>
              <a:picLocks noChangeAspect="1"/>
            </p:cNvPicPr>
            <p:nvPr/>
          </p:nvPicPr>
          <p:blipFill>
            <a:blip r:embed="rId9"/>
            <a:stretch>
              <a:fillRect/>
            </a:stretch>
          </p:blipFill>
          <p:spPr>
            <a:xfrm>
              <a:off x="-115473" y="4406746"/>
              <a:ext cx="1854935" cy="1212842"/>
            </a:xfrm>
            <a:prstGeom prst="rect">
              <a:avLst/>
            </a:prstGeom>
          </p:spPr>
        </p:pic>
        <p:sp>
          <p:nvSpPr>
            <p:cNvPr id="66" name="文本框 65"/>
            <p:cNvSpPr txBox="1"/>
            <p:nvPr/>
          </p:nvSpPr>
          <p:spPr>
            <a:xfrm>
              <a:off x="90290" y="3800247"/>
              <a:ext cx="2104572" cy="369332"/>
            </a:xfrm>
            <a:prstGeom prst="rect">
              <a:avLst/>
            </a:prstGeom>
            <a:noFill/>
          </p:spPr>
          <p:txBody>
            <a:bodyPr wrap="square" rtlCol="0">
              <a:spAutoFit/>
            </a:bodyPr>
            <a:lstStyle/>
            <a:p>
              <a:r>
                <a:rPr lang="zh-CN" altLang="en-US" b="1" dirty="0"/>
                <a:t>高压母线</a:t>
              </a:r>
              <a:endParaRPr lang="zh-CN" altLang="en-US" b="1" dirty="0"/>
            </a:p>
          </p:txBody>
        </p:sp>
      </p:grpSp>
      <p:grpSp>
        <p:nvGrpSpPr>
          <p:cNvPr id="67" name="组合 66"/>
          <p:cNvGrpSpPr/>
          <p:nvPr/>
        </p:nvGrpSpPr>
        <p:grpSpPr>
          <a:xfrm>
            <a:off x="524638" y="5604605"/>
            <a:ext cx="2158912" cy="1967575"/>
            <a:chOff x="3303483" y="4110451"/>
            <a:chExt cx="2158912" cy="1967575"/>
          </a:xfrm>
        </p:grpSpPr>
        <p:sp>
          <p:nvSpPr>
            <p:cNvPr id="68" name="文本框 67"/>
            <p:cNvSpPr txBox="1"/>
            <p:nvPr/>
          </p:nvSpPr>
          <p:spPr>
            <a:xfrm>
              <a:off x="3357823" y="4110451"/>
              <a:ext cx="2104572" cy="369332"/>
            </a:xfrm>
            <a:prstGeom prst="rect">
              <a:avLst/>
            </a:prstGeom>
            <a:noFill/>
          </p:spPr>
          <p:txBody>
            <a:bodyPr wrap="square" rtlCol="0">
              <a:spAutoFit/>
            </a:bodyPr>
            <a:lstStyle>
              <a:defPPr>
                <a:defRPr lang="zh-CN"/>
              </a:defPPr>
              <a:lvl1pPr>
                <a:defRPr b="1"/>
              </a:lvl1pPr>
            </a:lstStyle>
            <a:p>
              <a:r>
                <a:rPr lang="zh-CN" altLang="en-US" dirty="0"/>
                <a:t>真空断路器</a:t>
              </a:r>
              <a:endParaRPr lang="zh-CN" altLang="en-US" dirty="0"/>
            </a:p>
          </p:txBody>
        </p:sp>
        <p:pic>
          <p:nvPicPr>
            <p:cNvPr id="69" name="图片 68"/>
            <p:cNvPicPr>
              <a:picLocks noChangeAspect="1"/>
            </p:cNvPicPr>
            <p:nvPr/>
          </p:nvPicPr>
          <p:blipFill>
            <a:blip r:embed="rId10"/>
            <a:stretch>
              <a:fillRect/>
            </a:stretch>
          </p:blipFill>
          <p:spPr>
            <a:xfrm>
              <a:off x="3303483" y="4865184"/>
              <a:ext cx="1854935" cy="1212842"/>
            </a:xfrm>
            <a:prstGeom prst="rect">
              <a:avLst/>
            </a:prstGeom>
          </p:spPr>
        </p:pic>
      </p:grpSp>
      <p:grpSp>
        <p:nvGrpSpPr>
          <p:cNvPr id="70" name="组合 69"/>
          <p:cNvGrpSpPr/>
          <p:nvPr/>
        </p:nvGrpSpPr>
        <p:grpSpPr>
          <a:xfrm>
            <a:off x="4143977" y="2453058"/>
            <a:ext cx="3168142" cy="2006216"/>
            <a:chOff x="4082779" y="1122837"/>
            <a:chExt cx="3596195" cy="2006216"/>
          </a:xfrm>
        </p:grpSpPr>
        <p:sp>
          <p:nvSpPr>
            <p:cNvPr id="71" name="文本框 70"/>
            <p:cNvSpPr txBox="1"/>
            <p:nvPr/>
          </p:nvSpPr>
          <p:spPr>
            <a:xfrm>
              <a:off x="4742282" y="1122837"/>
              <a:ext cx="2104572" cy="369332"/>
            </a:xfrm>
            <a:prstGeom prst="rect">
              <a:avLst/>
            </a:prstGeom>
            <a:noFill/>
          </p:spPr>
          <p:txBody>
            <a:bodyPr wrap="square" rtlCol="0">
              <a:spAutoFit/>
            </a:bodyPr>
            <a:lstStyle>
              <a:defPPr>
                <a:defRPr lang="en-US"/>
              </a:defPPr>
              <a:lvl1pPr>
                <a:defRPr b="1"/>
              </a:lvl1pPr>
            </a:lstStyle>
            <a:p>
              <a:r>
                <a:rPr lang="zh-CN" altLang="en-US" dirty="0"/>
                <a:t>低压断路器</a:t>
              </a:r>
              <a:endParaRPr lang="zh-CN" altLang="en-US" dirty="0"/>
            </a:p>
          </p:txBody>
        </p:sp>
        <p:pic>
          <p:nvPicPr>
            <p:cNvPr id="72" name="图片 71"/>
            <p:cNvPicPr>
              <a:picLocks noChangeAspect="1"/>
            </p:cNvPicPr>
            <p:nvPr/>
          </p:nvPicPr>
          <p:blipFill>
            <a:blip r:embed="rId11"/>
            <a:stretch>
              <a:fillRect/>
            </a:stretch>
          </p:blipFill>
          <p:spPr>
            <a:xfrm>
              <a:off x="5294907" y="1570240"/>
              <a:ext cx="2384067" cy="1558813"/>
            </a:xfrm>
            <a:prstGeom prst="rect">
              <a:avLst/>
            </a:prstGeom>
          </p:spPr>
        </p:pic>
        <p:pic>
          <p:nvPicPr>
            <p:cNvPr id="73" name="图片 72"/>
            <p:cNvPicPr>
              <a:picLocks noChangeAspect="1"/>
            </p:cNvPicPr>
            <p:nvPr/>
          </p:nvPicPr>
          <p:blipFill>
            <a:blip r:embed="rId12"/>
            <a:stretch>
              <a:fillRect/>
            </a:stretch>
          </p:blipFill>
          <p:spPr>
            <a:xfrm>
              <a:off x="4082779" y="1562484"/>
              <a:ext cx="1534762" cy="1534762"/>
            </a:xfrm>
            <a:prstGeom prst="rect">
              <a:avLst/>
            </a:prstGeom>
          </p:spPr>
        </p:pic>
      </p:grpSp>
      <p:grpSp>
        <p:nvGrpSpPr>
          <p:cNvPr id="74" name="组合 73"/>
          <p:cNvGrpSpPr/>
          <p:nvPr/>
        </p:nvGrpSpPr>
        <p:grpSpPr>
          <a:xfrm>
            <a:off x="2159991" y="5510866"/>
            <a:ext cx="2683942" cy="2061314"/>
            <a:chOff x="5372627" y="4129990"/>
            <a:chExt cx="2683942" cy="2061314"/>
          </a:xfrm>
        </p:grpSpPr>
        <p:sp>
          <p:nvSpPr>
            <p:cNvPr id="75" name="文本框 74"/>
            <p:cNvSpPr txBox="1"/>
            <p:nvPr/>
          </p:nvSpPr>
          <p:spPr>
            <a:xfrm>
              <a:off x="5951997" y="4129990"/>
              <a:ext cx="2104572" cy="369332"/>
            </a:xfrm>
            <a:prstGeom prst="rect">
              <a:avLst/>
            </a:prstGeom>
            <a:noFill/>
          </p:spPr>
          <p:txBody>
            <a:bodyPr wrap="square" rtlCol="0">
              <a:spAutoFit/>
            </a:bodyPr>
            <a:lstStyle>
              <a:defPPr>
                <a:defRPr lang="zh-CN"/>
              </a:defPPr>
              <a:lvl1pPr>
                <a:defRPr b="1"/>
              </a:lvl1pPr>
            </a:lstStyle>
            <a:p>
              <a:r>
                <a:rPr lang="zh-CN" altLang="en-US" dirty="0"/>
                <a:t>接触器</a:t>
              </a:r>
              <a:endParaRPr lang="zh-CN" altLang="en-US" dirty="0"/>
            </a:p>
          </p:txBody>
        </p:sp>
        <p:pic>
          <p:nvPicPr>
            <p:cNvPr id="76" name="图片 75"/>
            <p:cNvPicPr>
              <a:picLocks noChangeAspect="1"/>
            </p:cNvPicPr>
            <p:nvPr/>
          </p:nvPicPr>
          <p:blipFill>
            <a:blip r:embed="rId13"/>
            <a:stretch>
              <a:fillRect/>
            </a:stretch>
          </p:blipFill>
          <p:spPr>
            <a:xfrm>
              <a:off x="5372627" y="4788248"/>
              <a:ext cx="2145850" cy="1403056"/>
            </a:xfrm>
            <a:prstGeom prst="rect">
              <a:avLst/>
            </a:prstGeom>
          </p:spPr>
        </p:pic>
      </p:grpSp>
      <p:grpSp>
        <p:nvGrpSpPr>
          <p:cNvPr id="77" name="组合 76"/>
          <p:cNvGrpSpPr/>
          <p:nvPr/>
        </p:nvGrpSpPr>
        <p:grpSpPr>
          <a:xfrm>
            <a:off x="4598414" y="5510866"/>
            <a:ext cx="2220978" cy="2039651"/>
            <a:chOff x="7524453" y="3935145"/>
            <a:chExt cx="2220978" cy="2039651"/>
          </a:xfrm>
        </p:grpSpPr>
        <p:pic>
          <p:nvPicPr>
            <p:cNvPr id="78" name="图片 77"/>
            <p:cNvPicPr>
              <a:picLocks noChangeAspect="1"/>
            </p:cNvPicPr>
            <p:nvPr/>
          </p:nvPicPr>
          <p:blipFill>
            <a:blip r:embed="rId14"/>
            <a:stretch>
              <a:fillRect/>
            </a:stretch>
          </p:blipFill>
          <p:spPr>
            <a:xfrm>
              <a:off x="7524453" y="4800955"/>
              <a:ext cx="1795286" cy="1173841"/>
            </a:xfrm>
            <a:prstGeom prst="rect">
              <a:avLst/>
            </a:prstGeom>
          </p:spPr>
        </p:pic>
        <p:sp>
          <p:nvSpPr>
            <p:cNvPr id="79" name="文本框 78"/>
            <p:cNvSpPr txBox="1"/>
            <p:nvPr/>
          </p:nvSpPr>
          <p:spPr>
            <a:xfrm>
              <a:off x="7640859" y="3935145"/>
              <a:ext cx="2104572" cy="369332"/>
            </a:xfrm>
            <a:prstGeom prst="rect">
              <a:avLst/>
            </a:prstGeom>
            <a:noFill/>
          </p:spPr>
          <p:txBody>
            <a:bodyPr wrap="square" rtlCol="0">
              <a:spAutoFit/>
            </a:bodyPr>
            <a:lstStyle>
              <a:defPPr>
                <a:defRPr lang="zh-CN"/>
              </a:defPPr>
              <a:lvl1pPr>
                <a:defRPr b="1"/>
              </a:lvl1pPr>
            </a:lstStyle>
            <a:p>
              <a:r>
                <a:rPr lang="zh-CN" altLang="en-US" dirty="0"/>
                <a:t>低压配电柜</a:t>
              </a:r>
              <a:endParaRPr lang="zh-CN" altLang="en-US" dirty="0"/>
            </a:p>
          </p:txBody>
        </p:sp>
      </p:grpSp>
      <p:grpSp>
        <p:nvGrpSpPr>
          <p:cNvPr id="80" name="组合 79"/>
          <p:cNvGrpSpPr/>
          <p:nvPr/>
        </p:nvGrpSpPr>
        <p:grpSpPr>
          <a:xfrm>
            <a:off x="6336198" y="5510866"/>
            <a:ext cx="4642818" cy="2230375"/>
            <a:chOff x="5673819" y="4180645"/>
            <a:chExt cx="4642818" cy="2230375"/>
          </a:xfrm>
        </p:grpSpPr>
        <p:sp>
          <p:nvSpPr>
            <p:cNvPr id="88" name="文本框 87"/>
            <p:cNvSpPr txBox="1"/>
            <p:nvPr/>
          </p:nvSpPr>
          <p:spPr>
            <a:xfrm>
              <a:off x="5913344" y="4180645"/>
              <a:ext cx="2104572" cy="369332"/>
            </a:xfrm>
            <a:prstGeom prst="rect">
              <a:avLst/>
            </a:prstGeom>
            <a:noFill/>
          </p:spPr>
          <p:txBody>
            <a:bodyPr wrap="square" rtlCol="0">
              <a:spAutoFit/>
            </a:bodyPr>
            <a:lstStyle>
              <a:defPPr>
                <a:defRPr lang="zh-CN"/>
              </a:defPPr>
              <a:lvl1pPr>
                <a:defRPr b="1"/>
              </a:lvl1pPr>
            </a:lstStyle>
            <a:p>
              <a:r>
                <a:rPr lang="zh-CN" altLang="en-US" dirty="0"/>
                <a:t>高低压母线</a:t>
              </a:r>
              <a:endParaRPr lang="zh-CN" altLang="en-US" dirty="0"/>
            </a:p>
          </p:txBody>
        </p:sp>
        <p:pic>
          <p:nvPicPr>
            <p:cNvPr id="90" name="图片 89"/>
            <p:cNvPicPr>
              <a:picLocks noChangeAspect="1"/>
            </p:cNvPicPr>
            <p:nvPr/>
          </p:nvPicPr>
          <p:blipFill>
            <a:blip r:embed="rId15">
              <a:extLst>
                <a:ext uri="{BEBA8EAE-BF5A-486C-A8C5-ECC9F3942E4B}">
                  <a14:imgProps xmlns:a14="http://schemas.microsoft.com/office/drawing/2010/main">
                    <a14:imgLayer r:embed="rId16">
                      <a14:imgEffect>
                        <a14:backgroundRemoval t="200" b="97200" l="2308" r="98308">
                          <a14:foregroundMark x1="59846" y1="62800" x2="59846" y2="62800"/>
                          <a14:foregroundMark x1="56308" y1="63000" x2="56308" y2="63000"/>
                          <a14:foregroundMark x1="59538" y1="63400" x2="58923" y2="64200"/>
                          <a14:foregroundMark x1="66154" y1="78600" x2="66154" y2="78600"/>
                          <a14:foregroundMark x1="74154" y1="77000" x2="74154" y2="77000"/>
                          <a14:foregroundMark x1="80154" y1="73800" x2="80154" y2="73800"/>
                          <a14:foregroundMark x1="84462" y1="73200" x2="92769" y2="72200"/>
                          <a14:foregroundMark x1="93077" y1="67600" x2="62154" y2="72600"/>
                          <a14:foregroundMark x1="49692" y1="78600" x2="22923" y2="93000"/>
                          <a14:foregroundMark x1="48769" y1="71600" x2="19692" y2="80400"/>
                          <a14:foregroundMark x1="23231" y1="83200" x2="16462" y2="86000"/>
                          <a14:foregroundMark x1="53385" y1="14400" x2="55538" y2="32200"/>
                          <a14:foregroundMark x1="59385" y1="8600" x2="69385" y2="6000"/>
                          <a14:foregroundMark x1="58154" y1="6400" x2="49692" y2="8800"/>
                          <a14:foregroundMark x1="56769" y1="6000" x2="65385" y2="5200"/>
                          <a14:foregroundMark x1="64000" y1="3600" x2="54154" y2="6600"/>
                          <a14:foregroundMark x1="72154" y1="11200" x2="75692" y2="28600"/>
                          <a14:foregroundMark x1="31385" y1="45400" x2="21077" y2="50000"/>
                          <a14:foregroundMark x1="65231" y1="35400" x2="62769" y2="38600"/>
                        </a14:backgroundRemoval>
                      </a14:imgEffect>
                    </a14:imgLayer>
                  </a14:imgProps>
                </a:ext>
              </a:extLst>
            </a:blip>
            <a:stretch>
              <a:fillRect/>
            </a:stretch>
          </p:blipFill>
          <p:spPr>
            <a:xfrm>
              <a:off x="5673819" y="4792118"/>
              <a:ext cx="2104573" cy="1618902"/>
            </a:xfrm>
            <a:prstGeom prst="rect">
              <a:avLst/>
            </a:prstGeom>
          </p:spPr>
        </p:pic>
        <p:sp>
          <p:nvSpPr>
            <p:cNvPr id="91" name="文本框 90"/>
            <p:cNvSpPr txBox="1"/>
            <p:nvPr/>
          </p:nvSpPr>
          <p:spPr>
            <a:xfrm>
              <a:off x="8212065" y="4180645"/>
              <a:ext cx="2104572" cy="369332"/>
            </a:xfrm>
            <a:prstGeom prst="rect">
              <a:avLst/>
            </a:prstGeom>
            <a:noFill/>
          </p:spPr>
          <p:txBody>
            <a:bodyPr wrap="square" rtlCol="0">
              <a:spAutoFit/>
            </a:bodyPr>
            <a:lstStyle>
              <a:defPPr>
                <a:defRPr lang="zh-CN"/>
              </a:defPPr>
              <a:lvl1pPr>
                <a:defRPr b="1"/>
              </a:lvl1pPr>
            </a:lstStyle>
            <a:p>
              <a:r>
                <a:rPr lang="zh-CN" altLang="en-US" dirty="0"/>
                <a:t>配电柜</a:t>
              </a:r>
              <a:endParaRPr lang="zh-CN" altLang="en-US" dirty="0"/>
            </a:p>
          </p:txBody>
        </p:sp>
      </p:grpSp>
      <p:sp>
        <p:nvSpPr>
          <p:cNvPr id="92" name="文本框 91"/>
          <p:cNvSpPr txBox="1"/>
          <p:nvPr/>
        </p:nvSpPr>
        <p:spPr>
          <a:xfrm>
            <a:off x="10849903" y="5497363"/>
            <a:ext cx="2104572" cy="369332"/>
          </a:xfrm>
          <a:prstGeom prst="rect">
            <a:avLst/>
          </a:prstGeom>
          <a:noFill/>
        </p:spPr>
        <p:txBody>
          <a:bodyPr wrap="square" rtlCol="0">
            <a:spAutoFit/>
          </a:bodyPr>
          <a:lstStyle>
            <a:defPPr>
              <a:defRPr lang="zh-CN"/>
            </a:defPPr>
            <a:lvl1pPr>
              <a:defRPr b="1"/>
            </a:lvl1pPr>
          </a:lstStyle>
          <a:p>
            <a:r>
              <a:rPr lang="zh-CN" altLang="en-US" dirty="0"/>
              <a:t>高中压预制舱</a:t>
            </a:r>
            <a:endParaRPr lang="zh-CN" altLang="en-US" dirty="0"/>
          </a:p>
        </p:txBody>
      </p:sp>
      <p:grpSp>
        <p:nvGrpSpPr>
          <p:cNvPr id="93" name="组合 92"/>
          <p:cNvGrpSpPr/>
          <p:nvPr/>
        </p:nvGrpSpPr>
        <p:grpSpPr>
          <a:xfrm>
            <a:off x="9177346" y="2459724"/>
            <a:ext cx="1560468" cy="2142053"/>
            <a:chOff x="10150680" y="1054331"/>
            <a:chExt cx="1771305" cy="2142053"/>
          </a:xfrm>
        </p:grpSpPr>
        <p:sp>
          <p:nvSpPr>
            <p:cNvPr id="94" name="文本框 93"/>
            <p:cNvSpPr txBox="1"/>
            <p:nvPr/>
          </p:nvSpPr>
          <p:spPr>
            <a:xfrm>
              <a:off x="10150680" y="1054331"/>
              <a:ext cx="1771305" cy="646331"/>
            </a:xfrm>
            <a:prstGeom prst="rect">
              <a:avLst/>
            </a:prstGeom>
            <a:noFill/>
          </p:spPr>
          <p:txBody>
            <a:bodyPr wrap="square" rtlCol="0">
              <a:spAutoFit/>
            </a:bodyPr>
            <a:lstStyle>
              <a:defPPr>
                <a:defRPr lang="en-US"/>
              </a:defPPr>
              <a:lvl1pPr>
                <a:defRPr b="1"/>
              </a:lvl1pPr>
            </a:lstStyle>
            <a:p>
              <a:pPr algn="ctr"/>
              <a:r>
                <a:rPr lang="zh-CN" altLang="en-US" dirty="0"/>
                <a:t>硅晶体太阳能电池片</a:t>
              </a:r>
              <a:endParaRPr lang="zh-CN" altLang="en-US" dirty="0"/>
            </a:p>
          </p:txBody>
        </p:sp>
        <p:pic>
          <p:nvPicPr>
            <p:cNvPr id="103" name="图片 102"/>
            <p:cNvPicPr>
              <a:picLocks noChangeAspect="1"/>
            </p:cNvPicPr>
            <p:nvPr/>
          </p:nvPicPr>
          <p:blipFill>
            <a:blip r:embed="rId17">
              <a:extLst>
                <a:ext uri="{BEBA8EAE-BF5A-486C-A8C5-ECC9F3942E4B}">
                  <a14:imgProps xmlns:a14="http://schemas.microsoft.com/office/drawing/2010/main">
                    <a14:imgLayer r:embed="rId18">
                      <a14:imgEffect>
                        <a14:backgroundRemoval t="1200" b="94200" l="0" r="96522"/>
                      </a14:imgEffect>
                    </a14:imgLayer>
                  </a14:imgProps>
                </a:ext>
              </a:extLst>
            </a:blip>
            <a:stretch>
              <a:fillRect/>
            </a:stretch>
          </p:blipFill>
          <p:spPr>
            <a:xfrm>
              <a:off x="10507542" y="1555723"/>
              <a:ext cx="1132056" cy="1640661"/>
            </a:xfrm>
            <a:prstGeom prst="rect">
              <a:avLst/>
            </a:prstGeom>
          </p:spPr>
        </p:pic>
      </p:grpSp>
      <p:grpSp>
        <p:nvGrpSpPr>
          <p:cNvPr id="105" name="组合 104"/>
          <p:cNvGrpSpPr/>
          <p:nvPr/>
        </p:nvGrpSpPr>
        <p:grpSpPr>
          <a:xfrm>
            <a:off x="7388485" y="2421089"/>
            <a:ext cx="1854066" cy="2096351"/>
            <a:chOff x="7662233" y="1085627"/>
            <a:chExt cx="2104572" cy="2096351"/>
          </a:xfrm>
        </p:grpSpPr>
        <p:pic>
          <p:nvPicPr>
            <p:cNvPr id="106"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20390" y="1517314"/>
              <a:ext cx="1664664" cy="1664664"/>
            </a:xfrm>
            <a:prstGeom prst="rect">
              <a:avLst/>
            </a:prstGeom>
            <a:noFill/>
            <a:extLst>
              <a:ext uri="{909E8E84-426E-40DD-AFC4-6F175D3DCCD1}">
                <a14:hiddenFill xmlns:a14="http://schemas.microsoft.com/office/drawing/2010/main">
                  <a:solidFill>
                    <a:srgbClr val="FFFFFF"/>
                  </a:solidFill>
                </a14:hiddenFill>
              </a:ext>
            </a:extLst>
          </p:spPr>
        </p:pic>
        <p:sp>
          <p:nvSpPr>
            <p:cNvPr id="107" name="文本框 106"/>
            <p:cNvSpPr txBox="1"/>
            <p:nvPr/>
          </p:nvSpPr>
          <p:spPr>
            <a:xfrm>
              <a:off x="7662233" y="1085627"/>
              <a:ext cx="2104572" cy="369332"/>
            </a:xfrm>
            <a:prstGeom prst="rect">
              <a:avLst/>
            </a:prstGeom>
            <a:noFill/>
          </p:spPr>
          <p:txBody>
            <a:bodyPr wrap="square" rtlCol="0">
              <a:spAutoFit/>
            </a:bodyPr>
            <a:lstStyle>
              <a:defPPr>
                <a:defRPr lang="en-US"/>
              </a:defPPr>
              <a:lvl1pPr>
                <a:defRPr b="1"/>
              </a:lvl1pPr>
            </a:lstStyle>
            <a:p>
              <a:r>
                <a:rPr lang="zh-CN" altLang="en-US" dirty="0"/>
                <a:t>高低压变频器</a:t>
              </a:r>
              <a:endParaRPr lang="zh-CN" altLang="en-US" dirty="0"/>
            </a:p>
          </p:txBody>
        </p:sp>
      </p:grpSp>
      <p:pic>
        <p:nvPicPr>
          <p:cNvPr id="108"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849903" y="6211308"/>
            <a:ext cx="1878194" cy="1318687"/>
          </a:xfrm>
          <a:prstGeom prst="rect">
            <a:avLst/>
          </a:prstGeom>
          <a:noFill/>
          <a:extLst>
            <a:ext uri="{909E8E84-426E-40DD-AFC4-6F175D3DCCD1}">
              <a14:hiddenFill xmlns:a14="http://schemas.microsoft.com/office/drawing/2010/main">
                <a:solidFill>
                  <a:srgbClr val="FFFFFF"/>
                </a:solidFill>
              </a14:hiddenFill>
            </a:ext>
          </a:extLst>
        </p:spPr>
      </p:pic>
      <p:pic>
        <p:nvPicPr>
          <p:cNvPr id="109" name="图片 108"/>
          <p:cNvPicPr>
            <a:picLocks noChangeAspect="1"/>
          </p:cNvPicPr>
          <p:nvPr/>
        </p:nvPicPr>
        <p:blipFill>
          <a:blip r:embed="rId21">
            <a:extLst>
              <a:ext uri="{BEBA8EAE-BF5A-486C-A8C5-ECC9F3942E4B}">
                <a14:imgProps xmlns:a14="http://schemas.microsoft.com/office/drawing/2010/main">
                  <a14:imgLayer r:embed="rId22">
                    <a14:imgEffect>
                      <a14:backgroundRemoval t="2226" b="99852" l="9619" r="100000">
                        <a14:foregroundMark x1="39303" y1="51632" x2="39303" y2="51632"/>
                        <a14:foregroundMark x1="18574" y1="79080" x2="18574" y2="79080"/>
                        <a14:foregroundMark x1="22554" y1="73294" x2="24212" y2="91543"/>
                        <a14:foregroundMark x1="21393" y1="75223" x2="21393" y2="75223"/>
                        <a14:foregroundMark x1="48425" y1="53709" x2="50912" y2="68546"/>
                        <a14:foregroundMark x1="97181" y1="55490" x2="97181" y2="55490"/>
                        <a14:foregroundMark x1="97181" y1="23294" x2="97181" y2="23294"/>
                      </a14:backgroundRemoval>
                    </a14:imgEffect>
                  </a14:imgLayer>
                </a14:imgProps>
              </a:ext>
            </a:extLst>
          </a:blip>
          <a:stretch>
            <a:fillRect/>
          </a:stretch>
        </p:blipFill>
        <p:spPr>
          <a:xfrm>
            <a:off x="8689520" y="5845406"/>
            <a:ext cx="1452498" cy="1623521"/>
          </a:xfrm>
          <a:prstGeom prst="rect">
            <a:avLst/>
          </a:prstGeom>
        </p:spPr>
      </p:pic>
      <p:sp>
        <p:nvSpPr>
          <p:cNvPr id="81" name="文本框 80"/>
          <p:cNvSpPr txBox="1"/>
          <p:nvPr/>
        </p:nvSpPr>
        <p:spPr>
          <a:xfrm>
            <a:off x="4559848" y="14074448"/>
            <a:ext cx="2630219" cy="369332"/>
          </a:xfrm>
          <a:prstGeom prst="rect">
            <a:avLst/>
          </a:prstGeom>
          <a:noFill/>
        </p:spPr>
        <p:txBody>
          <a:bodyPr wrap="square" rtlCol="0">
            <a:spAutoFit/>
          </a:bodyPr>
          <a:lstStyle/>
          <a:p>
            <a:r>
              <a:rPr lang="en-US" altLang="zh-CN" dirty="0"/>
              <a:t>WMS </a:t>
            </a:r>
            <a:r>
              <a:rPr lang="zh-CN" altLang="en-US" dirty="0"/>
              <a:t>仓储管理系统</a:t>
            </a:r>
            <a:endParaRPr lang="zh-CN" altLang="en-US" dirty="0"/>
          </a:p>
        </p:txBody>
      </p:sp>
      <p:sp>
        <p:nvSpPr>
          <p:cNvPr id="82" name="文本框 81"/>
          <p:cNvSpPr txBox="1"/>
          <p:nvPr/>
        </p:nvSpPr>
        <p:spPr>
          <a:xfrm>
            <a:off x="6923737" y="14066926"/>
            <a:ext cx="2630219" cy="369332"/>
          </a:xfrm>
          <a:prstGeom prst="rect">
            <a:avLst/>
          </a:prstGeom>
          <a:noFill/>
        </p:spPr>
        <p:txBody>
          <a:bodyPr wrap="square" rtlCol="0">
            <a:spAutoFit/>
          </a:bodyPr>
          <a:lstStyle/>
          <a:p>
            <a:r>
              <a:rPr lang="en-US" altLang="zh-CN" dirty="0"/>
              <a:t>QMS </a:t>
            </a:r>
            <a:r>
              <a:rPr lang="zh-CN" altLang="en-US" dirty="0"/>
              <a:t>质量管理系统</a:t>
            </a:r>
            <a:endParaRPr lang="zh-CN" altLang="en-US" dirty="0"/>
          </a:p>
        </p:txBody>
      </p:sp>
      <p:sp>
        <p:nvSpPr>
          <p:cNvPr id="83" name="文本框 82"/>
          <p:cNvSpPr txBox="1"/>
          <p:nvPr/>
        </p:nvSpPr>
        <p:spPr>
          <a:xfrm>
            <a:off x="3200317" y="14891735"/>
            <a:ext cx="1806336" cy="369332"/>
          </a:xfrm>
          <a:prstGeom prst="rect">
            <a:avLst/>
          </a:prstGeom>
          <a:noFill/>
        </p:spPr>
        <p:txBody>
          <a:bodyPr wrap="square" rtlCol="0">
            <a:spAutoFit/>
          </a:bodyPr>
          <a:lstStyle/>
          <a:p>
            <a:r>
              <a:rPr lang="zh-CN" altLang="en-US" dirty="0"/>
              <a:t>培训管理系统</a:t>
            </a:r>
            <a:endParaRPr lang="zh-CN" altLang="en-US" dirty="0"/>
          </a:p>
        </p:txBody>
      </p:sp>
      <p:sp>
        <p:nvSpPr>
          <p:cNvPr id="84" name="文本框 83"/>
          <p:cNvSpPr txBox="1"/>
          <p:nvPr/>
        </p:nvSpPr>
        <p:spPr>
          <a:xfrm>
            <a:off x="9340565" y="14083506"/>
            <a:ext cx="2630219" cy="369332"/>
          </a:xfrm>
          <a:prstGeom prst="rect">
            <a:avLst/>
          </a:prstGeom>
          <a:noFill/>
        </p:spPr>
        <p:txBody>
          <a:bodyPr wrap="square" rtlCol="0">
            <a:spAutoFit/>
          </a:bodyPr>
          <a:lstStyle/>
          <a:p>
            <a:r>
              <a:rPr lang="en-US" altLang="zh-CN" dirty="0"/>
              <a:t>APS </a:t>
            </a:r>
            <a:r>
              <a:rPr lang="zh-CN" altLang="en-US" dirty="0"/>
              <a:t>高级计划排程系统</a:t>
            </a:r>
            <a:endParaRPr lang="zh-CN" altLang="en-US" dirty="0"/>
          </a:p>
        </p:txBody>
      </p:sp>
      <p:sp>
        <p:nvSpPr>
          <p:cNvPr id="85" name="文本框 84"/>
          <p:cNvSpPr txBox="1"/>
          <p:nvPr/>
        </p:nvSpPr>
        <p:spPr>
          <a:xfrm>
            <a:off x="7818072" y="15967126"/>
            <a:ext cx="3743932" cy="369332"/>
          </a:xfrm>
          <a:prstGeom prst="rect">
            <a:avLst/>
          </a:prstGeom>
          <a:noFill/>
        </p:spPr>
        <p:txBody>
          <a:bodyPr wrap="square" rtlCol="0">
            <a:spAutoFit/>
          </a:bodyPr>
          <a:lstStyle/>
          <a:p>
            <a:r>
              <a:rPr lang="zh-CN" altLang="en-US" dirty="0"/>
              <a:t>变更点管理系统 </a:t>
            </a:r>
            <a:r>
              <a:rPr lang="en-US" altLang="zh-CN" dirty="0"/>
              <a:t>Change Control </a:t>
            </a:r>
            <a:endParaRPr lang="zh-CN" altLang="en-US" dirty="0"/>
          </a:p>
        </p:txBody>
      </p:sp>
      <p:sp>
        <p:nvSpPr>
          <p:cNvPr id="87" name="文本框 86"/>
          <p:cNvSpPr txBox="1"/>
          <p:nvPr/>
        </p:nvSpPr>
        <p:spPr>
          <a:xfrm>
            <a:off x="1855051" y="17062381"/>
            <a:ext cx="2623970" cy="369332"/>
          </a:xfrm>
          <a:prstGeom prst="rect">
            <a:avLst/>
          </a:prstGeom>
          <a:noFill/>
        </p:spPr>
        <p:txBody>
          <a:bodyPr wrap="square" rtlCol="0">
            <a:spAutoFit/>
          </a:bodyPr>
          <a:lstStyle/>
          <a:p>
            <a:r>
              <a:rPr lang="zh-CN" altLang="en-US" dirty="0"/>
              <a:t>统计过程控制系统</a:t>
            </a:r>
            <a:r>
              <a:rPr lang="en-US" altLang="zh-CN" dirty="0"/>
              <a:t>SPC</a:t>
            </a:r>
            <a:endParaRPr lang="zh-CN" altLang="en-US" dirty="0"/>
          </a:p>
        </p:txBody>
      </p:sp>
      <p:sp>
        <p:nvSpPr>
          <p:cNvPr id="89" name="文本框 88"/>
          <p:cNvSpPr txBox="1"/>
          <p:nvPr/>
        </p:nvSpPr>
        <p:spPr>
          <a:xfrm>
            <a:off x="4904273" y="17062381"/>
            <a:ext cx="2623970" cy="369332"/>
          </a:xfrm>
          <a:prstGeom prst="rect">
            <a:avLst/>
          </a:prstGeom>
          <a:noFill/>
        </p:spPr>
        <p:txBody>
          <a:bodyPr wrap="square" rtlCol="0">
            <a:spAutoFit/>
          </a:bodyPr>
          <a:lstStyle/>
          <a:p>
            <a:r>
              <a:rPr lang="zh-CN" altLang="en-US" dirty="0"/>
              <a:t>现场目视化管理工具</a:t>
            </a:r>
            <a:endParaRPr lang="zh-CN" altLang="en-US" dirty="0"/>
          </a:p>
        </p:txBody>
      </p:sp>
      <p:sp>
        <p:nvSpPr>
          <p:cNvPr id="110" name="文本框 109"/>
          <p:cNvSpPr txBox="1"/>
          <p:nvPr/>
        </p:nvSpPr>
        <p:spPr>
          <a:xfrm>
            <a:off x="7969121" y="17080512"/>
            <a:ext cx="2623970" cy="369332"/>
          </a:xfrm>
          <a:prstGeom prst="rect">
            <a:avLst/>
          </a:prstGeom>
          <a:noFill/>
        </p:spPr>
        <p:txBody>
          <a:bodyPr wrap="square" rtlCol="0">
            <a:spAutoFit/>
          </a:bodyPr>
          <a:lstStyle/>
          <a:p>
            <a:r>
              <a:rPr lang="zh-CN" altLang="en-US" dirty="0"/>
              <a:t>分层审核管理系统</a:t>
            </a:r>
            <a:endParaRPr lang="zh-CN" altLang="en-US" dirty="0"/>
          </a:p>
        </p:txBody>
      </p:sp>
      <p:sp>
        <p:nvSpPr>
          <p:cNvPr id="111" name="文本框 110"/>
          <p:cNvSpPr txBox="1"/>
          <p:nvPr/>
        </p:nvSpPr>
        <p:spPr>
          <a:xfrm>
            <a:off x="10577053" y="17062381"/>
            <a:ext cx="2623970" cy="369332"/>
          </a:xfrm>
          <a:prstGeom prst="rect">
            <a:avLst/>
          </a:prstGeom>
          <a:noFill/>
        </p:spPr>
        <p:txBody>
          <a:bodyPr wrap="square" rtlCol="0">
            <a:spAutoFit/>
          </a:bodyPr>
          <a:lstStyle/>
          <a:p>
            <a:r>
              <a:rPr lang="en-US" altLang="zh-CN" dirty="0"/>
              <a:t>8D</a:t>
            </a:r>
            <a:r>
              <a:rPr lang="zh-CN" altLang="en-US" dirty="0"/>
              <a:t>管理</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56546" y="537238"/>
            <a:ext cx="561496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防窜货系统解决方案</a:t>
            </a:r>
            <a:endParaRPr lang="zh-CN" altLang="en-US" sz="3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068204" y="16370300"/>
            <a:ext cx="4721841" cy="369332"/>
          </a:xfrm>
          <a:prstGeom prst="rect">
            <a:avLst/>
          </a:prstGeom>
          <a:noFill/>
        </p:spPr>
        <p:txBody>
          <a:bodyPr wrap="square" rtlCol="0">
            <a:spAutoFit/>
          </a:bodyPr>
          <a:lstStyle/>
          <a:p>
            <a:r>
              <a:rPr lang="zh-CN" altLang="en-US" b="1" dirty="0"/>
              <a:t>实际验证客户：</a:t>
            </a:r>
            <a:endParaRPr lang="zh-CN" altLang="en-US" b="1" dirty="0"/>
          </a:p>
        </p:txBody>
      </p:sp>
      <p:sp>
        <p:nvSpPr>
          <p:cNvPr id="5" name="文本框 4"/>
          <p:cNvSpPr txBox="1"/>
          <p:nvPr/>
        </p:nvSpPr>
        <p:spPr>
          <a:xfrm>
            <a:off x="627328" y="1368868"/>
            <a:ext cx="4721841" cy="369332"/>
          </a:xfrm>
          <a:prstGeom prst="rect">
            <a:avLst/>
          </a:prstGeom>
          <a:noFill/>
        </p:spPr>
        <p:txBody>
          <a:bodyPr wrap="square" rtlCol="0">
            <a:spAutoFit/>
          </a:bodyPr>
          <a:lstStyle/>
          <a:p>
            <a:r>
              <a:rPr lang="zh-CN" altLang="en-US" b="1" dirty="0"/>
              <a:t>涉及产品案例：</a:t>
            </a:r>
            <a:endParaRPr lang="zh-CN" altLang="en-US" b="1" dirty="0"/>
          </a:p>
        </p:txBody>
      </p:sp>
      <p:sp>
        <p:nvSpPr>
          <p:cNvPr id="7" name="文本框 6"/>
          <p:cNvSpPr txBox="1"/>
          <p:nvPr/>
        </p:nvSpPr>
        <p:spPr>
          <a:xfrm>
            <a:off x="790575" y="2320291"/>
            <a:ext cx="12171670" cy="6740307"/>
          </a:xfrm>
          <a:prstGeom prst="rect">
            <a:avLst/>
          </a:prstGeom>
          <a:noFill/>
        </p:spPr>
        <p:txBody>
          <a:bodyPr wrap="square">
            <a:spAutoFit/>
          </a:bodyPr>
          <a:lstStyle/>
          <a:p>
            <a:r>
              <a:rPr lang="zh-CN" altLang="en-US" sz="1800" b="0" i="0" dirty="0">
                <a:effectLst/>
                <a:latin typeface="Microsoft YaHei" panose="020B0503020204020204" pitchFamily="34" charset="-122"/>
                <a:ea typeface="Microsoft YaHei" panose="020B0503020204020204" pitchFamily="34" charset="-122"/>
              </a:rPr>
              <a:t>灵蛙防窜货系统一物一码</a:t>
            </a:r>
            <a:r>
              <a:rPr lang="zh-CN" altLang="en-US" dirty="0">
                <a:latin typeface="Microsoft YaHei" panose="020B0503020204020204" pitchFamily="34" charset="-122"/>
                <a:ea typeface="Microsoft YaHei" panose="020B0503020204020204" pitchFamily="34" charset="-122"/>
              </a:rPr>
              <a:t>系统， 每个产品具备唯一的身份证，一体化实现：</a:t>
            </a:r>
            <a:endParaRPr lang="en-US" altLang="zh-CN" dirty="0">
              <a:latin typeface="Microsoft YaHei" panose="020B0503020204020204" pitchFamily="34" charset="-122"/>
              <a:ea typeface="Microsoft YaHei" panose="020B0503020204020204" pitchFamily="34" charset="-122"/>
            </a:endParaRPr>
          </a:p>
          <a:p>
            <a:endParaRPr lang="en-US" altLang="zh-CN" sz="1800" b="0" i="0" dirty="0">
              <a:effectLst/>
              <a:latin typeface="Microsoft YaHei" panose="020B0503020204020204" pitchFamily="34" charset="-122"/>
              <a:ea typeface="Microsoft YaHei" panose="020B0503020204020204" pitchFamily="34" charset="-122"/>
            </a:endParaRPr>
          </a:p>
          <a:p>
            <a:endParaRPr lang="en-US" altLang="zh-CN" sz="1800" b="0" i="0" dirty="0">
              <a:effectLst/>
              <a:latin typeface="Microsoft YaHei" panose="020B0503020204020204" pitchFamily="34" charset="-122"/>
              <a:ea typeface="Microsoft YaHei" panose="020B0503020204020204" pitchFamily="34" charset="-122"/>
            </a:endParaRPr>
          </a:p>
          <a:p>
            <a:pPr marL="285750" indent="-285750">
              <a:lnSpc>
                <a:spcPct val="3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防伪</a:t>
            </a:r>
            <a:endParaRPr lang="en-US" altLang="zh-CN" dirty="0">
              <a:latin typeface="Microsoft YaHei" panose="020B0503020204020204" pitchFamily="34" charset="-122"/>
              <a:ea typeface="Microsoft YaHei" panose="020B0503020204020204" pitchFamily="34" charset="-122"/>
            </a:endParaRPr>
          </a:p>
          <a:p>
            <a:pPr marL="285750" indent="-285750">
              <a:lnSpc>
                <a:spcPct val="300000"/>
              </a:lnSpc>
              <a:buFont typeface="Arial" panose="020B0604020202020204" pitchFamily="34" charset="0"/>
              <a:buChar char="•"/>
            </a:pPr>
            <a:r>
              <a:rPr lang="zh-CN" altLang="en-US" sz="1800" b="0" i="0" dirty="0">
                <a:effectLst/>
                <a:latin typeface="Microsoft YaHei" panose="020B0503020204020204" pitchFamily="34" charset="-122"/>
                <a:ea typeface="Microsoft YaHei" panose="020B0503020204020204" pitchFamily="34" charset="-122"/>
              </a:rPr>
              <a:t>防窜货</a:t>
            </a:r>
            <a:endParaRPr lang="en-US" altLang="zh-CN" sz="1800" b="0" i="0" dirty="0">
              <a:effectLst/>
              <a:latin typeface="Microsoft YaHei" panose="020B0503020204020204" pitchFamily="34" charset="-122"/>
              <a:ea typeface="Microsoft YaHei" panose="020B0503020204020204" pitchFamily="34" charset="-122"/>
            </a:endParaRPr>
          </a:p>
          <a:p>
            <a:pPr marL="285750" indent="-285750">
              <a:lnSpc>
                <a:spcPct val="30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溯源</a:t>
            </a:r>
            <a:endParaRPr lang="en-US" altLang="zh-CN" dirty="0">
              <a:latin typeface="Microsoft YaHei" panose="020B0503020204020204" pitchFamily="34" charset="-122"/>
              <a:ea typeface="Microsoft YaHei" panose="020B0503020204020204" pitchFamily="34" charset="-122"/>
            </a:endParaRPr>
          </a:p>
          <a:p>
            <a:pPr marL="285750" indent="-285750">
              <a:lnSpc>
                <a:spcPct val="300000"/>
              </a:lnSpc>
              <a:buFont typeface="Arial" panose="020B0604020202020204" pitchFamily="34" charset="0"/>
              <a:buChar char="•"/>
            </a:pPr>
            <a:r>
              <a:rPr lang="zh-CN" altLang="en-US" sz="1800" b="0" i="0" dirty="0">
                <a:effectLst/>
                <a:latin typeface="Microsoft YaHei" panose="020B0503020204020204" pitchFamily="34" charset="-122"/>
                <a:ea typeface="Microsoft YaHei" panose="020B0503020204020204" pitchFamily="34" charset="-122"/>
              </a:rPr>
              <a:t>大数据营销</a:t>
            </a:r>
            <a:endParaRPr lang="en-US" altLang="zh-CN" sz="1800" b="0" i="0" dirty="0">
              <a:effectLst/>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sz="1800" b="0" i="0" dirty="0">
              <a:effectLst/>
              <a:latin typeface="Microsoft YaHei" panose="020B0503020204020204" pitchFamily="34" charset="-122"/>
              <a:ea typeface="Microsoft YaHei" panose="020B0503020204020204" pitchFamily="34" charset="-122"/>
            </a:endParaRPr>
          </a:p>
          <a:p>
            <a:r>
              <a:rPr lang="zh-CN" altLang="en-US" sz="1800" b="0" i="0" dirty="0">
                <a:effectLst/>
                <a:latin typeface="Microsoft YaHei" panose="020B0503020204020204" pitchFamily="34" charset="-122"/>
                <a:ea typeface="Microsoft YaHei" panose="020B0503020204020204" pitchFamily="34" charset="-122"/>
              </a:rPr>
              <a:t>以灵蛙平台为基础，为企业从生产到销售的各个环节的基础信息采集、存储、传递以及综合处理提供了非常完善的技术手段，全面解决企业的产品防伪、防窜货、产品溯源问题，有效管理，稳定市场环境。</a:t>
            </a:r>
            <a:endParaRPr lang="zh-CN" altLang="en-US" dirty="0"/>
          </a:p>
        </p:txBody>
      </p:sp>
      <p:pic>
        <p:nvPicPr>
          <p:cNvPr id="8" name="图片 7"/>
          <p:cNvPicPr>
            <a:picLocks noChangeAspect="1"/>
          </p:cNvPicPr>
          <p:nvPr/>
        </p:nvPicPr>
        <p:blipFill>
          <a:blip r:embed="rId1"/>
          <a:stretch>
            <a:fillRect/>
          </a:stretch>
        </p:blipFill>
        <p:spPr>
          <a:xfrm>
            <a:off x="3937794" y="3079222"/>
            <a:ext cx="4762500" cy="2647950"/>
          </a:xfrm>
          <a:prstGeom prst="rect">
            <a:avLst/>
          </a:prstGeom>
        </p:spPr>
      </p:pic>
      <p:sp>
        <p:nvSpPr>
          <p:cNvPr id="9" name="文本框 8"/>
          <p:cNvSpPr txBox="1"/>
          <p:nvPr/>
        </p:nvSpPr>
        <p:spPr>
          <a:xfrm>
            <a:off x="9793288" y="2479057"/>
            <a:ext cx="3886200" cy="3892732"/>
          </a:xfrm>
          <a:prstGeom prst="rect">
            <a:avLst/>
          </a:prstGeom>
          <a:noFill/>
        </p:spPr>
        <p:txBody>
          <a:bodyPr wrap="square" rtlCol="0">
            <a:spAutoFit/>
          </a:bodyPr>
          <a:lstStyle/>
          <a:p>
            <a:pPr>
              <a:lnSpc>
                <a:spcPct val="200000"/>
              </a:lnSpc>
            </a:pPr>
            <a:r>
              <a:rPr lang="zh-CN" altLang="en-US" dirty="0"/>
              <a:t>防伪查询</a:t>
            </a:r>
            <a:endParaRPr lang="en-US" altLang="zh-CN" dirty="0"/>
          </a:p>
          <a:p>
            <a:pPr>
              <a:lnSpc>
                <a:spcPct val="200000"/>
              </a:lnSpc>
            </a:pPr>
            <a:r>
              <a:rPr lang="zh-CN" altLang="en-US" dirty="0"/>
              <a:t>电子操作手册</a:t>
            </a:r>
            <a:endParaRPr lang="en-US" altLang="zh-CN" dirty="0"/>
          </a:p>
          <a:p>
            <a:pPr>
              <a:lnSpc>
                <a:spcPct val="200000"/>
              </a:lnSpc>
            </a:pPr>
            <a:r>
              <a:rPr lang="zh-CN" altLang="en-US" dirty="0"/>
              <a:t>电子说明书</a:t>
            </a:r>
            <a:endParaRPr lang="en-US" altLang="zh-CN" dirty="0"/>
          </a:p>
          <a:p>
            <a:pPr>
              <a:lnSpc>
                <a:spcPct val="200000"/>
              </a:lnSpc>
            </a:pPr>
            <a:r>
              <a:rPr lang="zh-CN" altLang="en-US" dirty="0"/>
              <a:t>扫码出入库</a:t>
            </a:r>
            <a:endParaRPr lang="en-US" altLang="zh-CN" dirty="0"/>
          </a:p>
          <a:p>
            <a:pPr>
              <a:lnSpc>
                <a:spcPct val="200000"/>
              </a:lnSpc>
            </a:pPr>
            <a:r>
              <a:rPr lang="zh-CN" altLang="en-US" dirty="0"/>
              <a:t>制造日期查询</a:t>
            </a:r>
            <a:endParaRPr lang="en-US" altLang="zh-CN" dirty="0"/>
          </a:p>
          <a:p>
            <a:pPr>
              <a:lnSpc>
                <a:spcPct val="200000"/>
              </a:lnSpc>
            </a:pPr>
            <a:r>
              <a:rPr lang="zh-CN" altLang="en-US" dirty="0"/>
              <a:t>售后服务</a:t>
            </a:r>
            <a:endParaRPr lang="en-US" altLang="zh-CN" dirty="0"/>
          </a:p>
          <a:p>
            <a:pPr>
              <a:lnSpc>
                <a:spcPct val="200000"/>
              </a:lnSpc>
            </a:pPr>
            <a:r>
              <a:rPr lang="en-US" altLang="zh-CN" dirty="0"/>
              <a:t>……</a:t>
            </a:r>
            <a:endParaRPr lang="en-US" altLang="zh-CN" dirty="0"/>
          </a:p>
        </p:txBody>
      </p:sp>
      <p:pic>
        <p:nvPicPr>
          <p:cNvPr id="20" name="图片 19"/>
          <p:cNvPicPr>
            <a:picLocks noChangeAspect="1"/>
          </p:cNvPicPr>
          <p:nvPr/>
        </p:nvPicPr>
        <p:blipFill>
          <a:blip r:embed="rId2"/>
          <a:stretch>
            <a:fillRect/>
          </a:stretch>
        </p:blipFill>
        <p:spPr>
          <a:xfrm>
            <a:off x="3371370" y="16034603"/>
            <a:ext cx="4248630" cy="2832420"/>
          </a:xfrm>
          <a:prstGeom prst="rect">
            <a:avLst/>
          </a:prstGeom>
        </p:spPr>
      </p:pic>
      <p:pic>
        <p:nvPicPr>
          <p:cNvPr id="27" name="图片 26"/>
          <p:cNvPicPr>
            <a:picLocks noChangeAspect="1"/>
          </p:cNvPicPr>
          <p:nvPr/>
        </p:nvPicPr>
        <p:blipFill>
          <a:blip r:embed="rId3"/>
          <a:stretch>
            <a:fillRect/>
          </a:stretch>
        </p:blipFill>
        <p:spPr>
          <a:xfrm>
            <a:off x="1942426" y="9542679"/>
            <a:ext cx="9893974" cy="489563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28" name="图片 27"/>
          <p:cNvPicPr>
            <a:picLocks noChangeAspect="1"/>
          </p:cNvPicPr>
          <p:nvPr/>
        </p:nvPicPr>
        <p:blipFill>
          <a:blip r:embed="rId4"/>
          <a:stretch>
            <a:fillRect/>
          </a:stretch>
        </p:blipFill>
        <p:spPr>
          <a:xfrm>
            <a:off x="1068204" y="9396295"/>
            <a:ext cx="2684514" cy="1785202"/>
          </a:xfrm>
          <a:prstGeom prst="rect">
            <a:avLst/>
          </a:prstGeom>
        </p:spPr>
      </p:pic>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97353" y="10796595"/>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p:cNvSpPr txBox="1"/>
          <p:nvPr/>
        </p:nvSpPr>
        <p:spPr>
          <a:xfrm>
            <a:off x="456546" y="537238"/>
            <a:ext cx="5614968"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PCBA(SMT)</a:t>
            </a:r>
            <a:r>
              <a:rPr lang="zh-CN" altLang="en-US" sz="3200" dirty="0">
                <a:latin typeface="微软雅黑" panose="020B0503020204020204" pitchFamily="34" charset="-122"/>
                <a:ea typeface="微软雅黑" panose="020B0503020204020204" pitchFamily="34" charset="-122"/>
              </a:rPr>
              <a:t>行业解决方案</a:t>
            </a:r>
            <a:endParaRPr lang="zh-CN" altLang="en-US" sz="3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025871" y="9432963"/>
            <a:ext cx="4721841" cy="369332"/>
          </a:xfrm>
          <a:prstGeom prst="rect">
            <a:avLst/>
          </a:prstGeom>
          <a:noFill/>
        </p:spPr>
        <p:txBody>
          <a:bodyPr wrap="square" rtlCol="0">
            <a:spAutoFit/>
          </a:bodyPr>
          <a:lstStyle/>
          <a:p>
            <a:r>
              <a:rPr lang="zh-CN" altLang="en-US" b="1" dirty="0"/>
              <a:t>实际验证客户：</a:t>
            </a:r>
            <a:endParaRPr lang="zh-CN" altLang="en-US" b="1" dirty="0"/>
          </a:p>
        </p:txBody>
      </p:sp>
      <p:sp>
        <p:nvSpPr>
          <p:cNvPr id="4" name="文本框 3"/>
          <p:cNvSpPr txBox="1"/>
          <p:nvPr/>
        </p:nvSpPr>
        <p:spPr>
          <a:xfrm>
            <a:off x="1021238" y="24317782"/>
            <a:ext cx="12171671" cy="369332"/>
          </a:xfrm>
          <a:prstGeom prst="rect">
            <a:avLst/>
          </a:prstGeom>
          <a:noFill/>
        </p:spPr>
        <p:txBody>
          <a:bodyPr wrap="square" rtlCol="0">
            <a:spAutoFit/>
          </a:bodyPr>
          <a:lstStyle/>
          <a:p>
            <a:r>
              <a:rPr lang="zh-CN" altLang="en-US" b="1" dirty="0"/>
              <a:t>行业数字化难点</a:t>
            </a:r>
            <a:r>
              <a:rPr lang="zh-CN" altLang="en-US" dirty="0"/>
              <a:t>：</a:t>
            </a:r>
            <a:endParaRPr lang="zh-CN" altLang="en-US" dirty="0"/>
          </a:p>
        </p:txBody>
      </p:sp>
      <p:sp>
        <p:nvSpPr>
          <p:cNvPr id="5" name="文本框 4"/>
          <p:cNvSpPr txBox="1"/>
          <p:nvPr/>
        </p:nvSpPr>
        <p:spPr>
          <a:xfrm>
            <a:off x="627328" y="1368868"/>
            <a:ext cx="4721841" cy="369332"/>
          </a:xfrm>
          <a:prstGeom prst="rect">
            <a:avLst/>
          </a:prstGeom>
          <a:noFill/>
        </p:spPr>
        <p:txBody>
          <a:bodyPr wrap="square" rtlCol="0">
            <a:spAutoFit/>
          </a:bodyPr>
          <a:lstStyle/>
          <a:p>
            <a:r>
              <a:rPr lang="zh-CN" altLang="en-US" b="1" dirty="0"/>
              <a:t>案例介及涉及产品介绍</a:t>
            </a:r>
            <a:endParaRPr lang="zh-CN" altLang="en-US" b="1" dirty="0"/>
          </a:p>
        </p:txBody>
      </p:sp>
      <p:sp>
        <p:nvSpPr>
          <p:cNvPr id="7" name="TextBox 6"/>
          <p:cNvSpPr txBox="1"/>
          <p:nvPr/>
        </p:nvSpPr>
        <p:spPr>
          <a:xfrm>
            <a:off x="1295978" y="16177260"/>
            <a:ext cx="6663831" cy="3910429"/>
          </a:xfrm>
          <a:prstGeom prst="rect">
            <a:avLst/>
          </a:prstGeom>
          <a:noFill/>
        </p:spPr>
        <p:txBody>
          <a:bodyPr wrap="square" rtlCol="0">
            <a:spAutoFit/>
          </a:bodyPr>
          <a:lstStyle/>
          <a:p>
            <a:pPr>
              <a:lnSpc>
                <a:spcPct val="200000"/>
              </a:lnSpc>
              <a:defRPr/>
            </a:pPr>
            <a:r>
              <a:rPr lang="en-US" altLang="zh-CN" sz="1400" dirty="0">
                <a:solidFill>
                  <a:prstClr val="black"/>
                </a:solidFill>
                <a:latin typeface="Calibri" panose="020F0502020204030204"/>
                <a:ea typeface="等线" panose="02010600030101010101" pitchFamily="2" charset="-122"/>
              </a:rPr>
              <a:t>APS</a:t>
            </a:r>
            <a:r>
              <a:rPr lang="zh-CN" altLang="en-US" sz="1400" dirty="0">
                <a:solidFill>
                  <a:prstClr val="black"/>
                </a:solidFill>
                <a:latin typeface="Calibri" panose="020F0502020204030204"/>
                <a:ea typeface="等线" panose="02010600030101010101" pitchFamily="2" charset="-122"/>
              </a:rPr>
              <a:t>是生产排程系统（</a:t>
            </a:r>
            <a:r>
              <a:rPr lang="en-US" altLang="zh-CN" sz="1400" dirty="0">
                <a:solidFill>
                  <a:prstClr val="black"/>
                </a:solidFill>
                <a:latin typeface="Calibri" panose="020F0502020204030204"/>
                <a:ea typeface="等线" panose="02010600030101010101" pitchFamily="2" charset="-122"/>
              </a:rPr>
              <a:t>Advanced Planning and Scheduling</a:t>
            </a:r>
            <a:r>
              <a:rPr lang="zh-CN" altLang="en-US" sz="1400" dirty="0">
                <a:solidFill>
                  <a:prstClr val="black"/>
                </a:solidFill>
                <a:latin typeface="Calibri" panose="020F0502020204030204"/>
                <a:ea typeface="等线" panose="02010600030101010101" pitchFamily="2" charset="-122"/>
              </a:rPr>
              <a:t>）的缩写，是企业实施精益制造的最有效工具，实现生产计划及物料计划的规范化和程序化。根据设置的交付条件，结合物料库存管理，并综合考虑设备</a:t>
            </a:r>
            <a:r>
              <a:rPr lang="en-US" altLang="zh-CN" sz="1400" dirty="0">
                <a:solidFill>
                  <a:prstClr val="black"/>
                </a:solidFill>
                <a:latin typeface="Calibri" panose="020F0502020204030204"/>
                <a:ea typeface="等线" panose="02010600030101010101" pitchFamily="2" charset="-122"/>
              </a:rPr>
              <a:t>/</a:t>
            </a:r>
            <a:r>
              <a:rPr lang="zh-CN" altLang="en-US" sz="1400" dirty="0">
                <a:solidFill>
                  <a:prstClr val="black"/>
                </a:solidFill>
                <a:latin typeface="Calibri" panose="020F0502020204030204"/>
                <a:ea typeface="等线" panose="02010600030101010101" pitchFamily="2" charset="-122"/>
              </a:rPr>
              <a:t>人员、前后置时间、工作日历等约束条件，通过排程计算，进行最优生产排程以及物料需求。并对排程的过程进行实时监控，对排程的结果进行分析，给出排程质量分析，并给出的建议加班时间等。</a:t>
            </a:r>
            <a:endParaRPr lang="en-US" altLang="zh-CN" sz="1400" dirty="0">
              <a:solidFill>
                <a:prstClr val="black"/>
              </a:solidFill>
              <a:latin typeface="Calibri" panose="020F0502020204030204"/>
              <a:ea typeface="等线" panose="02010600030101010101" pitchFamily="2" charset="-122"/>
            </a:endParaRPr>
          </a:p>
          <a:p>
            <a:pPr>
              <a:lnSpc>
                <a:spcPct val="200000"/>
              </a:lnSpc>
              <a:defRPr/>
            </a:pPr>
            <a:r>
              <a:rPr lang="en-US" altLang="zh-CN" sz="1400" dirty="0">
                <a:solidFill>
                  <a:prstClr val="black"/>
                </a:solidFill>
                <a:latin typeface="Calibri" panose="020F0502020204030204"/>
                <a:ea typeface="等线" panose="02010600030101010101" pitchFamily="2" charset="-122"/>
              </a:rPr>
              <a:t>LINX-APS </a:t>
            </a:r>
            <a:r>
              <a:rPr lang="zh-CN" altLang="en-US" sz="1400" dirty="0">
                <a:solidFill>
                  <a:prstClr val="black"/>
                </a:solidFill>
                <a:latin typeface="Calibri" panose="020F0502020204030204"/>
                <a:ea typeface="等线" panose="02010600030101010101" pitchFamily="2" charset="-122"/>
              </a:rPr>
              <a:t>通过优化生产计划，提升生产效率，实现精益采购，降低设备及人力成本，确保订单准时交货；通过管理透明化，明确计划与执行的差异性，借助流程不断改进、管理不断规范和差异逐渐消除。</a:t>
            </a:r>
            <a:endParaRPr lang="zh-CN" altLang="en-US" sz="1400" dirty="0">
              <a:solidFill>
                <a:prstClr val="black"/>
              </a:solidFill>
              <a:latin typeface="Calibri" panose="020F0502020204030204"/>
              <a:ea typeface="等线" panose="02010600030101010101" pitchFamily="2" charset="-122"/>
            </a:endParaRPr>
          </a:p>
          <a:p>
            <a:pPr>
              <a:lnSpc>
                <a:spcPct val="200000"/>
              </a:lnSpc>
              <a:defRPr/>
            </a:pPr>
            <a:r>
              <a:rPr lang="zh-CN" altLang="en-US" sz="1400" dirty="0">
                <a:solidFill>
                  <a:prstClr val="black"/>
                </a:solidFill>
                <a:latin typeface="Calibri" panose="020F0502020204030204"/>
                <a:ea typeface="等线" panose="02010600030101010101" pitchFamily="2" charset="-122"/>
              </a:rPr>
              <a:t>通过与</a:t>
            </a:r>
            <a:r>
              <a:rPr lang="en-US" altLang="zh-CN" sz="1400" dirty="0">
                <a:solidFill>
                  <a:prstClr val="black"/>
                </a:solidFill>
                <a:latin typeface="Calibri" panose="020F0502020204030204"/>
                <a:ea typeface="等线" panose="02010600030101010101" pitchFamily="2" charset="-122"/>
              </a:rPr>
              <a:t>MES</a:t>
            </a:r>
            <a:r>
              <a:rPr lang="zh-CN" altLang="en-US" sz="1400" dirty="0">
                <a:solidFill>
                  <a:prstClr val="black"/>
                </a:solidFill>
                <a:latin typeface="Calibri" panose="020F0502020204030204"/>
                <a:ea typeface="等线" panose="02010600030101010101" pitchFamily="2" charset="-122"/>
              </a:rPr>
              <a:t>、</a:t>
            </a:r>
            <a:r>
              <a:rPr lang="en-US" altLang="zh-CN" sz="1400" dirty="0">
                <a:solidFill>
                  <a:prstClr val="black"/>
                </a:solidFill>
                <a:latin typeface="Calibri" panose="020F0502020204030204"/>
                <a:ea typeface="等线" panose="02010600030101010101" pitchFamily="2" charset="-122"/>
              </a:rPr>
              <a:t>WMS</a:t>
            </a:r>
            <a:r>
              <a:rPr lang="zh-CN" altLang="en-US" sz="1400" dirty="0">
                <a:solidFill>
                  <a:prstClr val="black"/>
                </a:solidFill>
                <a:latin typeface="Calibri" panose="020F0502020204030204"/>
                <a:ea typeface="等线" panose="02010600030101010101" pitchFamily="2" charset="-122"/>
              </a:rPr>
              <a:t>、</a:t>
            </a:r>
            <a:r>
              <a:rPr lang="en-US" altLang="zh-CN" sz="1400" dirty="0">
                <a:solidFill>
                  <a:prstClr val="black"/>
                </a:solidFill>
                <a:latin typeface="Calibri" panose="020F0502020204030204"/>
                <a:ea typeface="等线" panose="02010600030101010101" pitchFamily="2" charset="-122"/>
              </a:rPr>
              <a:t>ERP</a:t>
            </a:r>
            <a:r>
              <a:rPr lang="zh-CN" altLang="en-US" sz="1400" dirty="0">
                <a:solidFill>
                  <a:prstClr val="black"/>
                </a:solidFill>
                <a:latin typeface="Calibri" panose="020F0502020204030204"/>
                <a:ea typeface="等线" panose="02010600030101010101" pitchFamily="2" charset="-122"/>
              </a:rPr>
              <a:t>系统的集成，实现全供应链的生产管理水平提升。</a:t>
            </a:r>
            <a:endParaRPr lang="zh-CN" altLang="en-US" sz="1400" dirty="0">
              <a:solidFill>
                <a:prstClr val="black"/>
              </a:solidFill>
              <a:latin typeface="Calibri" panose="020F0502020204030204"/>
              <a:ea typeface="等线" panose="02010600030101010101" pitchFamily="2"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3009" y="16177260"/>
            <a:ext cx="4900245" cy="306265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pic>
        <p:nvPicPr>
          <p:cNvPr id="2" name="图片 1"/>
          <p:cNvPicPr>
            <a:picLocks noChangeAspect="1"/>
          </p:cNvPicPr>
          <p:nvPr/>
        </p:nvPicPr>
        <p:blipFill>
          <a:blip r:embed="rId3"/>
          <a:stretch>
            <a:fillRect/>
          </a:stretch>
        </p:blipFill>
        <p:spPr>
          <a:xfrm>
            <a:off x="1561415" y="11903156"/>
            <a:ext cx="3610092" cy="968959"/>
          </a:xfrm>
          <a:prstGeom prst="rect">
            <a:avLst/>
          </a:prstGeom>
        </p:spPr>
      </p:pic>
      <p:sp>
        <p:nvSpPr>
          <p:cNvPr id="10" name="文本框 9"/>
          <p:cNvSpPr txBox="1"/>
          <p:nvPr/>
        </p:nvSpPr>
        <p:spPr>
          <a:xfrm>
            <a:off x="1011606" y="15730747"/>
            <a:ext cx="4721841" cy="369332"/>
          </a:xfrm>
          <a:prstGeom prst="rect">
            <a:avLst/>
          </a:prstGeom>
          <a:noFill/>
        </p:spPr>
        <p:txBody>
          <a:bodyPr wrap="square" rtlCol="0">
            <a:spAutoFit/>
          </a:bodyPr>
          <a:lstStyle/>
          <a:p>
            <a:r>
              <a:rPr lang="en-US" altLang="zh-CN" b="1" dirty="0">
                <a:solidFill>
                  <a:prstClr val="black"/>
                </a:solidFill>
                <a:latin typeface="等线" panose="02010600030101010101" pitchFamily="2" charset="-122"/>
                <a:ea typeface="等线" panose="02010600030101010101" pitchFamily="2" charset="-122"/>
              </a:rPr>
              <a:t>APS</a:t>
            </a:r>
            <a:r>
              <a:rPr lang="zh-CN" altLang="en-US" b="1" dirty="0">
                <a:solidFill>
                  <a:prstClr val="black"/>
                </a:solidFill>
                <a:latin typeface="等线" panose="02010600030101010101" pitchFamily="2" charset="-122"/>
                <a:ea typeface="等线" panose="02010600030101010101" pitchFamily="2" charset="-122"/>
              </a:rPr>
              <a:t>高级计划排程系统</a:t>
            </a:r>
            <a:r>
              <a:rPr lang="zh-CN" altLang="en-US" b="1" dirty="0"/>
              <a:t>介绍</a:t>
            </a:r>
            <a:endParaRPr lang="zh-CN" altLang="en-US" b="1" dirty="0"/>
          </a:p>
        </p:txBody>
      </p:sp>
      <p:sp>
        <p:nvSpPr>
          <p:cNvPr id="11" name="TextBox 6"/>
          <p:cNvSpPr txBox="1"/>
          <p:nvPr/>
        </p:nvSpPr>
        <p:spPr>
          <a:xfrm>
            <a:off x="1343556" y="9759333"/>
            <a:ext cx="11555595" cy="1323632"/>
          </a:xfrm>
          <a:prstGeom prst="rect">
            <a:avLst/>
          </a:prstGeom>
          <a:noFill/>
        </p:spPr>
        <p:txBody>
          <a:bodyPr wrap="square" rtlCol="0">
            <a:spAutoFit/>
          </a:bodyPr>
          <a:lstStyle/>
          <a:p>
            <a:pPr>
              <a:lnSpc>
                <a:spcPct val="200000"/>
              </a:lnSpc>
              <a:defRPr/>
            </a:pPr>
            <a:r>
              <a:rPr lang="zh-CN" altLang="en-US" sz="1400" dirty="0">
                <a:solidFill>
                  <a:prstClr val="black"/>
                </a:solidFill>
                <a:latin typeface="Calibri" panose="020F0502020204030204"/>
                <a:ea typeface="等线" panose="02010600030101010101" pitchFamily="2" charset="-122"/>
              </a:rPr>
              <a:t>飞旭</a:t>
            </a:r>
            <a:r>
              <a:rPr lang="zh-CN" altLang="en-US" sz="1400" dirty="0">
                <a:solidFill>
                  <a:prstClr val="black"/>
                </a:solidFill>
              </a:rPr>
              <a:t>电子，全球</a:t>
            </a:r>
            <a:r>
              <a:rPr lang="zh-CN" altLang="en-US" sz="1400" b="0" i="0" dirty="0">
                <a:solidFill>
                  <a:srgbClr val="333333"/>
                </a:solidFill>
                <a:effectLst/>
                <a:latin typeface="Helvetica Neue"/>
              </a:rPr>
              <a:t>（</a:t>
            </a:r>
            <a:r>
              <a:rPr lang="en-US" altLang="zh-CN" sz="1400" b="0" i="0" dirty="0">
                <a:solidFill>
                  <a:srgbClr val="333333"/>
                </a:solidFill>
                <a:effectLst/>
                <a:latin typeface="Helvetica Neue"/>
              </a:rPr>
              <a:t>Electronic Manufacturing Service</a:t>
            </a:r>
            <a:r>
              <a:rPr lang="zh-CN" altLang="en-US" sz="1400" b="0" i="0" dirty="0">
                <a:solidFill>
                  <a:srgbClr val="333333"/>
                </a:solidFill>
                <a:effectLst/>
                <a:latin typeface="Helvetica Neue"/>
              </a:rPr>
              <a:t>，</a:t>
            </a:r>
            <a:r>
              <a:rPr lang="en-US" altLang="zh-CN" sz="1400" b="0" i="0" dirty="0">
                <a:solidFill>
                  <a:srgbClr val="333333"/>
                </a:solidFill>
                <a:effectLst/>
                <a:latin typeface="Helvetica Neue"/>
              </a:rPr>
              <a:t>EMS</a:t>
            </a:r>
            <a:r>
              <a:rPr lang="zh-CN" altLang="en-US" sz="1400" b="0" i="0" dirty="0">
                <a:solidFill>
                  <a:srgbClr val="333333"/>
                </a:solidFill>
                <a:effectLst/>
                <a:latin typeface="Helvetica Neue"/>
              </a:rPr>
              <a:t>） </a:t>
            </a:r>
            <a:r>
              <a:rPr lang="en-US" altLang="zh-CN" sz="1400" dirty="0">
                <a:solidFill>
                  <a:prstClr val="black"/>
                </a:solidFill>
              </a:rPr>
              <a:t>Top20 </a:t>
            </a:r>
            <a:r>
              <a:rPr lang="zh-CN" altLang="en-US" sz="1400" dirty="0">
                <a:solidFill>
                  <a:prstClr val="black"/>
                </a:solidFill>
              </a:rPr>
              <a:t>法国飞旭独资子公司。</a:t>
            </a:r>
            <a:r>
              <a:rPr lang="zh-CN" altLang="en-US" sz="1400" b="0" i="0" dirty="0">
                <a:solidFill>
                  <a:srgbClr val="333333"/>
                </a:solidFill>
                <a:effectLst/>
                <a:latin typeface="Helvetica Neue"/>
              </a:rPr>
              <a:t>产品涉及网络设备、机站通讯、民用消费、工业控制、安防视频、汽车行业、音响视频、医疗设备等多个领域</a:t>
            </a:r>
            <a:r>
              <a:rPr lang="zh-CN" altLang="en-US" sz="1400" dirty="0">
                <a:solidFill>
                  <a:srgbClr val="333333"/>
                </a:solidFill>
                <a:latin typeface="Helvetica Neue"/>
              </a:rPr>
              <a:t>。苏州工厂主要</a:t>
            </a:r>
            <a:r>
              <a:rPr lang="zh-CN" altLang="en-US" sz="1400" b="0" i="0" dirty="0">
                <a:solidFill>
                  <a:srgbClr val="000000"/>
                </a:solidFill>
                <a:effectLst/>
                <a:latin typeface="Microsoft YaHei" panose="020B0503020204020204" pitchFamily="34" charset="-122"/>
                <a:ea typeface="Microsoft YaHei" panose="020B0503020204020204" pitchFamily="34" charset="-122"/>
              </a:rPr>
              <a:t>生产液晶平面显示器，电脑硬盘，电脑网络路由器，电脑网络纺火墙，互动式机顶盒。</a:t>
            </a:r>
            <a:endParaRPr lang="zh-CN" altLang="en-US" sz="1400" dirty="0">
              <a:solidFill>
                <a:prstClr val="black"/>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4"/>
          <a:stretch>
            <a:fillRect/>
          </a:stretch>
        </p:blipFill>
        <p:spPr>
          <a:xfrm>
            <a:off x="627328" y="2086131"/>
            <a:ext cx="1897442" cy="1897442"/>
          </a:xfrm>
          <a:prstGeom prst="rect">
            <a:avLst/>
          </a:prstGeom>
        </p:spPr>
      </p:pic>
      <p:pic>
        <p:nvPicPr>
          <p:cNvPr id="12" name="图片 11"/>
          <p:cNvPicPr>
            <a:picLocks noChangeAspect="1"/>
          </p:cNvPicPr>
          <p:nvPr/>
        </p:nvPicPr>
        <p:blipFill>
          <a:blip r:embed="rId5"/>
          <a:stretch>
            <a:fillRect/>
          </a:stretch>
        </p:blipFill>
        <p:spPr>
          <a:xfrm>
            <a:off x="2771599" y="2313086"/>
            <a:ext cx="2963398" cy="1670487"/>
          </a:xfrm>
          <a:prstGeom prst="rect">
            <a:avLst/>
          </a:prstGeom>
        </p:spPr>
      </p:pic>
      <p:sp>
        <p:nvSpPr>
          <p:cNvPr id="15" name="TextBox 6"/>
          <p:cNvSpPr txBox="1"/>
          <p:nvPr/>
        </p:nvSpPr>
        <p:spPr>
          <a:xfrm>
            <a:off x="1343556" y="13457862"/>
            <a:ext cx="11555595" cy="892809"/>
          </a:xfrm>
          <a:prstGeom prst="rect">
            <a:avLst/>
          </a:prstGeom>
          <a:noFill/>
        </p:spPr>
        <p:txBody>
          <a:bodyPr wrap="square" rtlCol="0">
            <a:spAutoFit/>
          </a:bodyPr>
          <a:lstStyle/>
          <a:p>
            <a:pPr>
              <a:lnSpc>
                <a:spcPct val="200000"/>
              </a:lnSpc>
              <a:defRPr/>
            </a:pPr>
            <a:r>
              <a:rPr lang="zh-CN" altLang="en-US" sz="1400" dirty="0">
                <a:solidFill>
                  <a:prstClr val="black"/>
                </a:solidFill>
                <a:latin typeface="Calibri" panose="020F0502020204030204"/>
                <a:ea typeface="等线" panose="02010600030101010101" pitchFamily="2" charset="-122"/>
              </a:rPr>
              <a:t>伟创力</a:t>
            </a:r>
            <a:r>
              <a:rPr lang="zh-CN" altLang="en-US" sz="1400" dirty="0">
                <a:solidFill>
                  <a:prstClr val="black"/>
                </a:solidFill>
              </a:rPr>
              <a:t>，全球</a:t>
            </a:r>
            <a:r>
              <a:rPr lang="zh-CN" altLang="en-US" sz="1400" b="0" i="0" dirty="0">
                <a:solidFill>
                  <a:srgbClr val="333333"/>
                </a:solidFill>
                <a:effectLst/>
                <a:latin typeface="Helvetica Neue"/>
              </a:rPr>
              <a:t>（</a:t>
            </a:r>
            <a:r>
              <a:rPr lang="en-US" altLang="zh-CN" sz="1400" b="0" i="0" dirty="0">
                <a:solidFill>
                  <a:srgbClr val="333333"/>
                </a:solidFill>
                <a:effectLst/>
                <a:latin typeface="Helvetica Neue"/>
              </a:rPr>
              <a:t>Electronic Manufacturing Service</a:t>
            </a:r>
            <a:r>
              <a:rPr lang="zh-CN" altLang="en-US" sz="1400" b="0" i="0" dirty="0">
                <a:solidFill>
                  <a:srgbClr val="333333"/>
                </a:solidFill>
                <a:effectLst/>
                <a:latin typeface="Helvetica Neue"/>
              </a:rPr>
              <a:t>，</a:t>
            </a:r>
            <a:r>
              <a:rPr lang="en-US" altLang="zh-CN" sz="1400" b="0" i="0" dirty="0">
                <a:solidFill>
                  <a:srgbClr val="333333"/>
                </a:solidFill>
                <a:effectLst/>
                <a:latin typeface="Helvetica Neue"/>
              </a:rPr>
              <a:t>EMS</a:t>
            </a:r>
            <a:r>
              <a:rPr lang="zh-CN" altLang="en-US" sz="1400" b="0" i="0" dirty="0">
                <a:solidFill>
                  <a:srgbClr val="333333"/>
                </a:solidFill>
                <a:effectLst/>
                <a:latin typeface="Helvetica Neue"/>
              </a:rPr>
              <a:t>） </a:t>
            </a:r>
            <a:r>
              <a:rPr lang="en-US" altLang="zh-CN" sz="1400" dirty="0">
                <a:solidFill>
                  <a:prstClr val="black"/>
                </a:solidFill>
              </a:rPr>
              <a:t>Top3 </a:t>
            </a:r>
            <a:r>
              <a:rPr lang="zh-CN" altLang="en-US" sz="1400" b="0" i="0" dirty="0">
                <a:solidFill>
                  <a:srgbClr val="333333"/>
                </a:solidFill>
                <a:effectLst/>
                <a:latin typeface="Helvetica Neue"/>
              </a:rPr>
              <a:t> ，苏州伟创力成立于</a:t>
            </a:r>
            <a:r>
              <a:rPr lang="en-US" altLang="zh-CN" sz="1400" b="0" i="0" dirty="0">
                <a:solidFill>
                  <a:srgbClr val="333333"/>
                </a:solidFill>
                <a:effectLst/>
                <a:latin typeface="Helvetica Neue"/>
              </a:rPr>
              <a:t>1996</a:t>
            </a:r>
            <a:r>
              <a:rPr lang="zh-CN" altLang="en-US" sz="1400" b="0" i="0" dirty="0">
                <a:solidFill>
                  <a:srgbClr val="333333"/>
                </a:solidFill>
                <a:effectLst/>
                <a:latin typeface="Helvetica Neue"/>
              </a:rPr>
              <a:t>年，是一家致力于为航空、汽车、计算机、消费电子、工业制造、基础设施、医疗及移动产品行业的原始设备生产商</a:t>
            </a:r>
            <a:r>
              <a:rPr lang="en-US" altLang="zh-CN" sz="1400" b="0" i="0" dirty="0">
                <a:solidFill>
                  <a:srgbClr val="333333"/>
                </a:solidFill>
                <a:effectLst/>
                <a:latin typeface="Helvetica Neue"/>
              </a:rPr>
              <a:t>(OEM)</a:t>
            </a:r>
            <a:r>
              <a:rPr lang="zh-CN" altLang="en-US" sz="1400" b="0" i="0" dirty="0">
                <a:solidFill>
                  <a:srgbClr val="333333"/>
                </a:solidFill>
                <a:effectLst/>
                <a:latin typeface="Helvetica Neue"/>
              </a:rPr>
              <a:t>提供完整的设计、工程与制造服务的领先</a:t>
            </a:r>
            <a:r>
              <a:rPr lang="zh-CN" altLang="en-US" sz="1400" b="0" i="0" u="none" strike="noStrike" dirty="0">
                <a:solidFill>
                  <a:srgbClr val="136EC2"/>
                </a:solidFill>
                <a:effectLst/>
                <a:latin typeface="Helvetica Neue"/>
                <a:hlinkClick r:id="rId6"/>
              </a:rPr>
              <a:t>电子制造服务</a:t>
            </a:r>
            <a:r>
              <a:rPr lang="zh-CN" altLang="en-US" sz="1400" b="0" i="0" dirty="0">
                <a:solidFill>
                  <a:srgbClr val="333333"/>
                </a:solidFill>
                <a:effectLst/>
                <a:latin typeface="Helvetica Neue"/>
              </a:rPr>
              <a:t>供应商。</a:t>
            </a:r>
            <a:endParaRPr lang="zh-CN" altLang="en-US" sz="1400" dirty="0">
              <a:solidFill>
                <a:prstClr val="black"/>
              </a:solidFill>
              <a:latin typeface="Calibri" panose="020F0502020204030204"/>
              <a:ea typeface="等线" panose="02010600030101010101" pitchFamily="2" charset="-122"/>
            </a:endParaRPr>
          </a:p>
        </p:txBody>
      </p:sp>
      <p:sp>
        <p:nvSpPr>
          <p:cNvPr id="17" name="文本框 16"/>
          <p:cNvSpPr txBox="1"/>
          <p:nvPr/>
        </p:nvSpPr>
        <p:spPr>
          <a:xfrm>
            <a:off x="980514" y="15177924"/>
            <a:ext cx="4721841" cy="369332"/>
          </a:xfrm>
          <a:prstGeom prst="rect">
            <a:avLst/>
          </a:prstGeom>
          <a:noFill/>
        </p:spPr>
        <p:txBody>
          <a:bodyPr wrap="square" rtlCol="0">
            <a:spAutoFit/>
          </a:bodyPr>
          <a:lstStyle/>
          <a:p>
            <a:r>
              <a:rPr lang="zh-CN" altLang="en-US" b="1" dirty="0"/>
              <a:t>解决方案介绍：</a:t>
            </a:r>
            <a:endParaRPr lang="zh-CN" altLang="en-US" b="1" dirty="0"/>
          </a:p>
        </p:txBody>
      </p:sp>
      <p:pic>
        <p:nvPicPr>
          <p:cNvPr id="13" name="图片 12"/>
          <p:cNvPicPr>
            <a:picLocks noChangeAspect="1"/>
          </p:cNvPicPr>
          <p:nvPr/>
        </p:nvPicPr>
        <p:blipFill>
          <a:blip r:embed="rId7"/>
          <a:stretch>
            <a:fillRect/>
          </a:stretch>
        </p:blipFill>
        <p:spPr>
          <a:xfrm>
            <a:off x="5734997" y="1759079"/>
            <a:ext cx="2772714" cy="2488971"/>
          </a:xfrm>
          <a:prstGeom prst="rect">
            <a:avLst/>
          </a:prstGeom>
        </p:spPr>
      </p:pic>
      <p:pic>
        <p:nvPicPr>
          <p:cNvPr id="16" name="图片 15"/>
          <p:cNvPicPr>
            <a:picLocks noChangeAspect="1"/>
          </p:cNvPicPr>
          <p:nvPr/>
        </p:nvPicPr>
        <p:blipFill>
          <a:blip r:embed="rId8"/>
          <a:stretch>
            <a:fillRect/>
          </a:stretch>
        </p:blipFill>
        <p:spPr>
          <a:xfrm>
            <a:off x="8505149" y="2010914"/>
            <a:ext cx="3838575" cy="2047875"/>
          </a:xfrm>
          <a:prstGeom prst="rect">
            <a:avLst/>
          </a:prstGeom>
        </p:spPr>
      </p:pic>
      <p:sp>
        <p:nvSpPr>
          <p:cNvPr id="21" name="文本框 20"/>
          <p:cNvSpPr txBox="1"/>
          <p:nvPr/>
        </p:nvSpPr>
        <p:spPr>
          <a:xfrm>
            <a:off x="898887" y="4083645"/>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液晶显示器</a:t>
            </a:r>
            <a:endParaRPr lang="zh-CN" altLang="en-US" dirty="0"/>
          </a:p>
        </p:txBody>
      </p:sp>
      <p:sp>
        <p:nvSpPr>
          <p:cNvPr id="22" name="文本框 21"/>
          <p:cNvSpPr txBox="1"/>
          <p:nvPr/>
        </p:nvSpPr>
        <p:spPr>
          <a:xfrm>
            <a:off x="3563370" y="4168248"/>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机械硬盘</a:t>
            </a:r>
            <a:endParaRPr lang="zh-CN" altLang="en-US" dirty="0"/>
          </a:p>
        </p:txBody>
      </p:sp>
      <p:sp>
        <p:nvSpPr>
          <p:cNvPr id="23" name="文本框 22"/>
          <p:cNvSpPr txBox="1"/>
          <p:nvPr/>
        </p:nvSpPr>
        <p:spPr>
          <a:xfrm>
            <a:off x="6431426" y="4154707"/>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路由器</a:t>
            </a:r>
            <a:endParaRPr lang="zh-CN" altLang="en-US" dirty="0"/>
          </a:p>
        </p:txBody>
      </p:sp>
      <p:sp>
        <p:nvSpPr>
          <p:cNvPr id="24" name="文本框 23"/>
          <p:cNvSpPr txBox="1"/>
          <p:nvPr/>
        </p:nvSpPr>
        <p:spPr>
          <a:xfrm>
            <a:off x="9735789" y="4054371"/>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机顶盒</a:t>
            </a:r>
            <a:endParaRPr lang="zh-CN" altLang="en-US" dirty="0"/>
          </a:p>
        </p:txBody>
      </p:sp>
      <p:pic>
        <p:nvPicPr>
          <p:cNvPr id="10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4972" y="11254441"/>
            <a:ext cx="1646690" cy="1646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5541" y="4936018"/>
            <a:ext cx="47625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汽车空调控制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03578" y="4879117"/>
            <a:ext cx="5095875" cy="3600450"/>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p:cNvSpPr txBox="1"/>
          <p:nvPr/>
        </p:nvSpPr>
        <p:spPr>
          <a:xfrm>
            <a:off x="2696863" y="8158156"/>
            <a:ext cx="1379856"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汽车</a:t>
            </a:r>
            <a:r>
              <a:rPr lang="en-US" altLang="zh-CN" dirty="0">
                <a:solidFill>
                  <a:prstClr val="black"/>
                </a:solidFill>
                <a:latin typeface="Calibri" panose="020F0502020204030204"/>
                <a:ea typeface="等线" panose="02010600030101010101" pitchFamily="2" charset="-122"/>
              </a:rPr>
              <a:t>BCM</a:t>
            </a:r>
            <a:endParaRPr lang="zh-CN" altLang="en-US" dirty="0"/>
          </a:p>
        </p:txBody>
      </p:sp>
      <p:sp>
        <p:nvSpPr>
          <p:cNvPr id="30" name="文本框 29"/>
          <p:cNvSpPr txBox="1"/>
          <p:nvPr/>
        </p:nvSpPr>
        <p:spPr>
          <a:xfrm>
            <a:off x="8105783" y="8144787"/>
            <a:ext cx="3009861" cy="369332"/>
          </a:xfrm>
          <a:prstGeom prst="rect">
            <a:avLst/>
          </a:prstGeom>
          <a:noFill/>
        </p:spPr>
        <p:txBody>
          <a:bodyPr wrap="square">
            <a:spAutoFit/>
          </a:bodyPr>
          <a:lstStyle/>
          <a:p>
            <a:r>
              <a:rPr lang="zh-CN" altLang="en-US" dirty="0">
                <a:solidFill>
                  <a:prstClr val="black"/>
                </a:solidFill>
                <a:latin typeface="Calibri" panose="020F0502020204030204"/>
                <a:ea typeface="等线" panose="02010600030101010101" pitchFamily="2" charset="-122"/>
              </a:rPr>
              <a:t>汽车空调控制器</a:t>
            </a:r>
            <a:endParaRPr lang="zh-CN" altLang="en-US" dirty="0"/>
          </a:p>
        </p:txBody>
      </p:sp>
      <p:sp>
        <p:nvSpPr>
          <p:cNvPr id="31" name="TextBox 6"/>
          <p:cNvSpPr txBox="1"/>
          <p:nvPr/>
        </p:nvSpPr>
        <p:spPr>
          <a:xfrm>
            <a:off x="1005541" y="24879437"/>
            <a:ext cx="10626147" cy="462884"/>
          </a:xfrm>
          <a:prstGeom prst="rect">
            <a:avLst/>
          </a:prstGeom>
          <a:noFill/>
        </p:spPr>
        <p:txBody>
          <a:bodyPr wrap="square" rtlCol="0">
            <a:spAutoFit/>
          </a:bodyPr>
          <a:lstStyle/>
          <a:p>
            <a:pPr>
              <a:lnSpc>
                <a:spcPct val="200000"/>
              </a:lnSpc>
              <a:defRPr/>
            </a:pPr>
            <a:r>
              <a:rPr lang="zh-CN" altLang="en-US" sz="1400" dirty="0">
                <a:solidFill>
                  <a:prstClr val="black"/>
                </a:solidFill>
                <a:latin typeface="Calibri" panose="020F0502020204030204"/>
                <a:ea typeface="等线" panose="02010600030101010101" pitchFamily="2" charset="-122"/>
              </a:rPr>
              <a:t>工艺相对复杂，涉及离散和流程两个行业特点，涉及的物料很多，工程变更非常频繁。</a:t>
            </a:r>
            <a:endParaRPr lang="zh-CN" altLang="en-US" sz="1400" dirty="0">
              <a:solidFill>
                <a:prstClr val="black"/>
              </a:solidFill>
              <a:latin typeface="Calibri" panose="020F0502020204030204"/>
              <a:ea typeface="等线" panose="02010600030101010101" pitchFamily="2" charset="-122"/>
            </a:endParaRPr>
          </a:p>
        </p:txBody>
      </p:sp>
      <p:sp>
        <p:nvSpPr>
          <p:cNvPr id="32" name="文本框 31"/>
          <p:cNvSpPr txBox="1"/>
          <p:nvPr/>
        </p:nvSpPr>
        <p:spPr>
          <a:xfrm>
            <a:off x="6059488" y="21118834"/>
            <a:ext cx="7620000" cy="2617768"/>
          </a:xfrm>
          <a:prstGeom prst="rect">
            <a:avLst/>
          </a:prstGeom>
          <a:noFill/>
        </p:spPr>
        <p:txBody>
          <a:bodyPr wrap="square">
            <a:spAutoFit/>
          </a:bodyPr>
          <a:lstStyle/>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订单评审：生产订单、附件订单、预装件订单</a:t>
            </a:r>
            <a:r>
              <a:rPr lang="en-US" altLang="zh-CN" sz="1400" dirty="0">
                <a:solidFill>
                  <a:prstClr val="black"/>
                </a:solidFill>
                <a:latin typeface="Calibri" panose="020F0502020204030204"/>
                <a:ea typeface="等线" panose="02010600030101010101" pitchFamily="2" charset="-122"/>
              </a:rPr>
              <a:t>……</a:t>
            </a:r>
            <a:endParaRPr lang="en-US" altLang="zh-CN" sz="1400" dirty="0">
              <a:solidFill>
                <a:prstClr val="black"/>
              </a:solidFill>
              <a:latin typeface="Calibri" panose="020F0502020204030204"/>
              <a:ea typeface="等线" panose="02010600030101010101" pitchFamily="2" charset="-122"/>
            </a:endParaRPr>
          </a:p>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资源管理：产能资源、产线资源、机器设备资源、劳动力、标准节拍工时、齐套欠料</a:t>
            </a:r>
            <a:r>
              <a:rPr lang="en-US" altLang="zh-CN" sz="1400" dirty="0">
                <a:solidFill>
                  <a:prstClr val="black"/>
                </a:solidFill>
                <a:latin typeface="Calibri" panose="020F0502020204030204"/>
                <a:ea typeface="等线" panose="02010600030101010101" pitchFamily="2" charset="-122"/>
              </a:rPr>
              <a:t>……</a:t>
            </a:r>
            <a:endParaRPr lang="en-US" altLang="zh-CN" sz="1400" dirty="0">
              <a:solidFill>
                <a:prstClr val="black"/>
              </a:solidFill>
              <a:latin typeface="Calibri" panose="020F0502020204030204"/>
              <a:ea typeface="等线" panose="02010600030101010101" pitchFamily="2" charset="-122"/>
            </a:endParaRPr>
          </a:p>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多品种多工序的生产计划排程，可采用</a:t>
            </a:r>
            <a:r>
              <a:rPr lang="en-US" altLang="zh-CN" sz="1400" dirty="0">
                <a:solidFill>
                  <a:prstClr val="black"/>
                </a:solidFill>
                <a:latin typeface="Calibri" panose="020F0502020204030204"/>
                <a:ea typeface="等线" panose="02010600030101010101" pitchFamily="2" charset="-122"/>
              </a:rPr>
              <a:t>APS+ERP+MES</a:t>
            </a:r>
            <a:r>
              <a:rPr lang="zh-CN" altLang="en-US" sz="1400" dirty="0">
                <a:solidFill>
                  <a:prstClr val="black"/>
                </a:solidFill>
                <a:latin typeface="Calibri" panose="020F0502020204030204"/>
                <a:ea typeface="等线" panose="02010600030101010101" pitchFamily="2" charset="-122"/>
              </a:rPr>
              <a:t>模式的集中排产或分层排产</a:t>
            </a:r>
            <a:endParaRPr lang="en-US" altLang="zh-CN" sz="1400" dirty="0">
              <a:solidFill>
                <a:prstClr val="black"/>
              </a:solidFill>
              <a:latin typeface="Calibri" panose="020F0502020204030204"/>
              <a:ea typeface="等线" panose="02010600030101010101" pitchFamily="2" charset="-122"/>
            </a:endParaRPr>
          </a:p>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考虑设备和人员的负荷，精确安排工厂中的每一台设备和每一个人员未来日程作业</a:t>
            </a:r>
            <a:endParaRPr lang="en-US" altLang="zh-CN" sz="1400" dirty="0">
              <a:solidFill>
                <a:prstClr val="black"/>
              </a:solidFill>
              <a:latin typeface="Calibri" panose="020F0502020204030204"/>
              <a:ea typeface="等线" panose="02010600030101010101" pitchFamily="2" charset="-122"/>
            </a:endParaRPr>
          </a:p>
          <a:p>
            <a:pPr indent="-285750">
              <a:lnSpc>
                <a:spcPct val="200000"/>
              </a:lnSpc>
              <a:buFont typeface="Wingdings" panose="05000000000000000000" pitchFamily="2" charset="2"/>
              <a:buChar char="l"/>
              <a:defRPr/>
            </a:pPr>
            <a:r>
              <a:rPr lang="zh-CN" altLang="en-US" sz="1400" dirty="0">
                <a:solidFill>
                  <a:prstClr val="black"/>
                </a:solidFill>
                <a:latin typeface="Calibri" panose="020F0502020204030204"/>
                <a:ea typeface="等线" panose="02010600030101010101" pitchFamily="2" charset="-122"/>
              </a:rPr>
              <a:t>订单的滚动预测，生产</a:t>
            </a:r>
            <a:r>
              <a:rPr lang="en-US" altLang="zh-CN" sz="1400" dirty="0">
                <a:solidFill>
                  <a:prstClr val="black"/>
                </a:solidFill>
                <a:latin typeface="Calibri" panose="020F0502020204030204"/>
                <a:ea typeface="等线" panose="02010600030101010101" pitchFamily="2" charset="-122"/>
              </a:rPr>
              <a:t>.</a:t>
            </a:r>
            <a:r>
              <a:rPr lang="zh-CN" altLang="en-US" sz="1400" dirty="0">
                <a:solidFill>
                  <a:prstClr val="black"/>
                </a:solidFill>
                <a:latin typeface="Calibri" panose="020F0502020204030204"/>
                <a:ea typeface="等线" panose="02010600030101010101" pitchFamily="2" charset="-122"/>
              </a:rPr>
              <a:t>采购的可视化排程，缩短制造提前期，消减库存，提高客户交货期的遵守率</a:t>
            </a:r>
            <a:endParaRPr lang="zh-CN" altLang="en-US" sz="1400" dirty="0">
              <a:solidFill>
                <a:prstClr val="black"/>
              </a:solidFill>
              <a:latin typeface="Calibri" panose="020F0502020204030204"/>
              <a:ea typeface="等线" panose="02010600030101010101" pitchFamily="2" charset="-122"/>
            </a:endParaRPr>
          </a:p>
        </p:txBody>
      </p:sp>
      <p:sp>
        <p:nvSpPr>
          <p:cNvPr id="33" name="文本框 32"/>
          <p:cNvSpPr txBox="1"/>
          <p:nvPr/>
        </p:nvSpPr>
        <p:spPr>
          <a:xfrm>
            <a:off x="11036914" y="20488478"/>
            <a:ext cx="12171671" cy="369332"/>
          </a:xfrm>
          <a:prstGeom prst="rect">
            <a:avLst/>
          </a:prstGeom>
          <a:noFill/>
        </p:spPr>
        <p:txBody>
          <a:bodyPr wrap="square" rtlCol="0">
            <a:spAutoFit/>
          </a:bodyPr>
          <a:lstStyle>
            <a:defPPr>
              <a:defRPr lang="en-US"/>
            </a:defPPr>
            <a:lvl1pPr>
              <a:defRPr b="1"/>
            </a:lvl1pPr>
          </a:lstStyle>
          <a:p>
            <a:r>
              <a:rPr lang="zh-CN" altLang="en-US" dirty="0"/>
              <a:t>灵娃</a:t>
            </a:r>
            <a:r>
              <a:rPr lang="en-US" altLang="zh-CN" dirty="0"/>
              <a:t>APS</a:t>
            </a:r>
            <a:r>
              <a:rPr lang="zh-CN" altLang="en-US" dirty="0"/>
              <a:t>系统功能：</a:t>
            </a:r>
            <a:endParaRPr lang="zh-CN" altLang="en-US" dirty="0"/>
          </a:p>
        </p:txBody>
      </p:sp>
      <p:pic>
        <p:nvPicPr>
          <p:cNvPr id="34" name="图片 33"/>
          <p:cNvPicPr>
            <a:picLocks noChangeAspect="1"/>
          </p:cNvPicPr>
          <p:nvPr/>
        </p:nvPicPr>
        <p:blipFill>
          <a:blip r:embed="rId13"/>
          <a:stretch>
            <a:fillRect/>
          </a:stretch>
        </p:blipFill>
        <p:spPr>
          <a:xfrm>
            <a:off x="1032215" y="21112540"/>
            <a:ext cx="4316954" cy="2472544"/>
          </a:xfrm>
          <a:prstGeom prst="rect">
            <a:avLst/>
          </a:prstGeom>
          <a:ln>
            <a:noFill/>
          </a:ln>
          <a:effectLst>
            <a:glow rad="228600">
              <a:schemeClr val="accent3">
                <a:satMod val="175000"/>
                <a:alpha val="40000"/>
              </a:schemeClr>
            </a:glow>
            <a:outerShdw blurRad="50800" dist="38100" dir="5400000" algn="t"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50387" y="22800596"/>
            <a:ext cx="13679488" cy="25756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等线" panose="02010600030101010101" pitchFamily="2" charset="-122"/>
            </a:endParaRPr>
          </a:p>
        </p:txBody>
      </p:sp>
      <p:sp>
        <p:nvSpPr>
          <p:cNvPr id="59" name="矩形 58"/>
          <p:cNvSpPr/>
          <p:nvPr/>
        </p:nvSpPr>
        <p:spPr>
          <a:xfrm>
            <a:off x="0" y="14885269"/>
            <a:ext cx="13679488" cy="1855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等线" panose="02010600030101010101" pitchFamily="2" charset="-122"/>
            </a:endParaRPr>
          </a:p>
        </p:txBody>
      </p:sp>
      <p:sp>
        <p:nvSpPr>
          <p:cNvPr id="3" name="矩形 2"/>
          <p:cNvSpPr/>
          <p:nvPr/>
        </p:nvSpPr>
        <p:spPr>
          <a:xfrm>
            <a:off x="-74587" y="18730872"/>
            <a:ext cx="13679488" cy="1855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等线" panose="02010600030101010101" pitchFamily="2" charset="-122"/>
            </a:endParaRPr>
          </a:p>
        </p:txBody>
      </p:sp>
      <p:sp>
        <p:nvSpPr>
          <p:cNvPr id="4" name="TextBox 5"/>
          <p:cNvSpPr txBox="1"/>
          <p:nvPr/>
        </p:nvSpPr>
        <p:spPr>
          <a:xfrm>
            <a:off x="108800" y="14881025"/>
            <a:ext cx="2461942"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APS</a:t>
            </a:r>
            <a:r>
              <a:rPr lang="zh-CN" altLang="en-US" b="1" dirty="0">
                <a:solidFill>
                  <a:prstClr val="black"/>
                </a:solidFill>
                <a:latin typeface="等线" panose="02010600030101010101" pitchFamily="2" charset="-122"/>
                <a:ea typeface="等线" panose="02010600030101010101" pitchFamily="2" charset="-122"/>
              </a:rPr>
              <a:t>高级计划排程系统</a:t>
            </a:r>
            <a:endParaRPr lang="zh-CN" altLang="en-US" b="1" dirty="0">
              <a:solidFill>
                <a:prstClr val="black"/>
              </a:solidFill>
              <a:latin typeface="Calibri" panose="020F0502020204030204"/>
              <a:ea typeface="等线" panose="02010600030101010101" pitchFamily="2" charset="-122"/>
            </a:endParaRPr>
          </a:p>
        </p:txBody>
      </p:sp>
      <p:sp>
        <p:nvSpPr>
          <p:cNvPr id="5" name="TextBox 6"/>
          <p:cNvSpPr txBox="1"/>
          <p:nvPr/>
        </p:nvSpPr>
        <p:spPr>
          <a:xfrm>
            <a:off x="31771" y="15290274"/>
            <a:ext cx="7984337" cy="1277273"/>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APS</a:t>
            </a:r>
            <a:r>
              <a:rPr lang="zh-CN" altLang="en-US" sz="1100" dirty="0">
                <a:solidFill>
                  <a:prstClr val="black"/>
                </a:solidFill>
                <a:latin typeface="Calibri" panose="020F0502020204030204"/>
                <a:ea typeface="等线" panose="02010600030101010101" pitchFamily="2" charset="-122"/>
              </a:rPr>
              <a:t>是生产排程系统（</a:t>
            </a:r>
            <a:r>
              <a:rPr lang="en-US" altLang="zh-CN" sz="1100" dirty="0">
                <a:solidFill>
                  <a:prstClr val="black"/>
                </a:solidFill>
                <a:latin typeface="Calibri" panose="020F0502020204030204"/>
                <a:ea typeface="等线" panose="02010600030101010101" pitchFamily="2" charset="-122"/>
              </a:rPr>
              <a:t>Advanced Planning and Scheduling</a:t>
            </a:r>
            <a:r>
              <a:rPr lang="zh-CN" altLang="en-US" sz="1100" dirty="0">
                <a:solidFill>
                  <a:prstClr val="black"/>
                </a:solidFill>
                <a:latin typeface="Calibri" panose="020F0502020204030204"/>
                <a:ea typeface="等线" panose="02010600030101010101" pitchFamily="2" charset="-122"/>
              </a:rPr>
              <a:t>）的缩写，是企业实施精益制造的最有效工具，实现生产计划及物料计划的规范化和程序化。根据设置的交付条件，结合物料库存管理，并综合考虑设备</a:t>
            </a:r>
            <a:r>
              <a:rPr lang="en-US" altLang="zh-CN" sz="1100" dirty="0">
                <a:solidFill>
                  <a:prstClr val="black"/>
                </a:solidFill>
                <a:latin typeface="Calibri" panose="020F0502020204030204"/>
                <a:ea typeface="等线" panose="02010600030101010101" pitchFamily="2" charset="-122"/>
              </a:rPr>
              <a:t>/</a:t>
            </a:r>
            <a:r>
              <a:rPr lang="zh-CN" altLang="en-US" sz="1100" dirty="0">
                <a:solidFill>
                  <a:prstClr val="black"/>
                </a:solidFill>
                <a:latin typeface="Calibri" panose="020F0502020204030204"/>
                <a:ea typeface="等线" panose="02010600030101010101" pitchFamily="2" charset="-122"/>
              </a:rPr>
              <a:t>人员、前后置时间、工作日历等约束条件，通过排程计算，进行最优生产排程以及物料需求。并对排程的过程进行实时监控，对排程的结果进行分析，给出排程质量分析，并给出的建议加班时间等。</a:t>
            </a: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LINX-APS </a:t>
            </a:r>
            <a:r>
              <a:rPr lang="zh-CN" altLang="en-US" sz="1100" dirty="0">
                <a:solidFill>
                  <a:prstClr val="black"/>
                </a:solidFill>
                <a:latin typeface="Calibri" panose="020F0502020204030204"/>
                <a:ea typeface="等线" panose="02010600030101010101" pitchFamily="2" charset="-122"/>
              </a:rPr>
              <a:t>通过配置化的框架平台，实现优化生产计划，提升生产效率，实现精益采购，降低设备及人力成本，确保订单准时交货；通过管理透明化，明确计划与执行的差异性，借助流程不断改进、管理不断规范和差异逐渐消除。</a:t>
            </a:r>
            <a:endParaRPr lang="zh-CN" altLang="en-US"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通过与</a:t>
            </a:r>
            <a:r>
              <a:rPr lang="en-US" altLang="zh-CN" sz="1100" dirty="0">
                <a:solidFill>
                  <a:prstClr val="black"/>
                </a:solidFill>
                <a:latin typeface="Calibri" panose="020F0502020204030204"/>
                <a:ea typeface="等线" panose="02010600030101010101" pitchFamily="2" charset="-122"/>
              </a:rPr>
              <a:t>MES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WMS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ERP</a:t>
            </a:r>
            <a:r>
              <a:rPr lang="zh-CN" altLang="en-US" sz="1100" dirty="0">
                <a:solidFill>
                  <a:prstClr val="black"/>
                </a:solidFill>
                <a:latin typeface="Calibri" panose="020F0502020204030204"/>
                <a:ea typeface="等线" panose="02010600030101010101" pitchFamily="2" charset="-122"/>
              </a:rPr>
              <a:t>系统的集成，实现全供应链的生产管理水平提升。</a:t>
            </a:r>
            <a:endParaRPr lang="zh-CN" altLang="en-US" sz="1100" dirty="0">
              <a:solidFill>
                <a:prstClr val="black"/>
              </a:solidFill>
              <a:latin typeface="Calibri" panose="020F0502020204030204"/>
              <a:ea typeface="等线" panose="0201060003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24987" y="15497899"/>
            <a:ext cx="528176" cy="1316691"/>
          </a:xfrm>
          <a:prstGeom prst="rect">
            <a:avLst/>
          </a:prstGeom>
        </p:spPr>
      </p:pic>
      <p:sp>
        <p:nvSpPr>
          <p:cNvPr id="8" name="TextBox 6"/>
          <p:cNvSpPr txBox="1"/>
          <p:nvPr/>
        </p:nvSpPr>
        <p:spPr>
          <a:xfrm>
            <a:off x="240101" y="19297448"/>
            <a:ext cx="8457155" cy="1277273"/>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WMS</a:t>
            </a:r>
            <a:r>
              <a:rPr lang="zh-CN" altLang="en-US" sz="1100" dirty="0">
                <a:solidFill>
                  <a:prstClr val="black"/>
                </a:solidFill>
                <a:latin typeface="Calibri" panose="020F0502020204030204"/>
                <a:ea typeface="等线" panose="02010600030101010101" pitchFamily="2" charset="-122"/>
              </a:rPr>
              <a:t>是仓库管理系统（</a:t>
            </a:r>
            <a:r>
              <a:rPr lang="en-US" altLang="zh-CN" sz="1100" dirty="0">
                <a:solidFill>
                  <a:prstClr val="black"/>
                </a:solidFill>
                <a:latin typeface="Calibri" panose="020F0502020204030204"/>
                <a:ea typeface="等线" panose="02010600030101010101" pitchFamily="2" charset="-122"/>
              </a:rPr>
              <a:t>Warehouse Management System</a:t>
            </a:r>
            <a:r>
              <a:rPr lang="zh-CN" altLang="en-US" sz="1100" dirty="0">
                <a:solidFill>
                  <a:prstClr val="black"/>
                </a:solidFill>
                <a:latin typeface="Calibri" panose="020F0502020204030204"/>
                <a:ea typeface="等线" panose="02010600030101010101" pitchFamily="2" charset="-122"/>
              </a:rPr>
              <a:t>）的缩写，是对仓库作业：包括仓库入库、仓库出库、库存存储、库存拣货、库存调拨、入库质检、质量管控、库存盘点等的管理，更细致更全面的有效控制并跟踪仓库业务的全流程，完善仓库信息化管理，实现仓库管理的现代化。</a:t>
            </a: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LINX-WMS </a:t>
            </a:r>
            <a:r>
              <a:rPr lang="zh-CN" altLang="en-US" sz="1100" dirty="0">
                <a:solidFill>
                  <a:prstClr val="black"/>
                </a:solidFill>
                <a:latin typeface="Calibri" panose="020F0502020204030204"/>
                <a:ea typeface="等线" panose="02010600030101010101" pitchFamily="2" charset="-122"/>
              </a:rPr>
              <a:t>通过全面采用条码</a:t>
            </a:r>
            <a:r>
              <a:rPr lang="en-US" altLang="zh-CN" sz="1100" dirty="0">
                <a:solidFill>
                  <a:prstClr val="black"/>
                </a:solidFill>
                <a:latin typeface="Calibri" panose="020F0502020204030204"/>
                <a:ea typeface="等线" panose="02010600030101010101" pitchFamily="2" charset="-122"/>
              </a:rPr>
              <a:t>/RFID</a:t>
            </a:r>
            <a:r>
              <a:rPr lang="zh-CN" altLang="en-US" sz="1100" dirty="0">
                <a:solidFill>
                  <a:prstClr val="black"/>
                </a:solidFill>
                <a:latin typeface="Calibri" panose="020F0502020204030204"/>
                <a:ea typeface="等线" panose="02010600030101010101" pitchFamily="2" charset="-122"/>
              </a:rPr>
              <a:t>，读取终端，优化现有作业流程，建立标准化作业流程，实现原材料库、</a:t>
            </a:r>
            <a:r>
              <a:rPr lang="en-US" altLang="zh-CN" sz="1100" dirty="0">
                <a:solidFill>
                  <a:prstClr val="black"/>
                </a:solidFill>
                <a:latin typeface="Calibri" panose="020F0502020204030204"/>
                <a:ea typeface="等线" panose="02010600030101010101" pitchFamily="2" charset="-122"/>
              </a:rPr>
              <a:t>JIT</a:t>
            </a:r>
            <a:r>
              <a:rPr lang="zh-CN" altLang="en-US" sz="1100" dirty="0">
                <a:solidFill>
                  <a:prstClr val="black"/>
                </a:solidFill>
                <a:latin typeface="Calibri" panose="020F0502020204030204"/>
                <a:ea typeface="等线" panose="02010600030101010101" pitchFamily="2" charset="-122"/>
              </a:rPr>
              <a:t>库、线边库、在制品库、成品库各类库独立和集中管理，提高效率，减少差错率，实现仓库管理水平的提升、降低成本。</a:t>
            </a:r>
            <a:endParaRPr lang="en-US" altLang="zh-CN"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功能覆盖：入库计划、收获管理、入库管理、配料管理、计划外出库管理、退库、调拨、线边仓、外仓、退货、冲销、盘点功能</a:t>
            </a:r>
            <a:endParaRPr lang="zh-CN" altLang="en-US"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通过与</a:t>
            </a:r>
            <a:r>
              <a:rPr lang="en-US" altLang="zh-CN" sz="1100" dirty="0">
                <a:solidFill>
                  <a:prstClr val="black"/>
                </a:solidFill>
                <a:latin typeface="Calibri" panose="020F0502020204030204"/>
                <a:ea typeface="等线" panose="02010600030101010101" pitchFamily="2" charset="-122"/>
              </a:rPr>
              <a:t>MES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APS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ERP</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WCS </a:t>
            </a:r>
            <a:r>
              <a:rPr lang="zh-CN" altLang="en-US" sz="1100" dirty="0">
                <a:solidFill>
                  <a:prstClr val="black"/>
                </a:solidFill>
                <a:latin typeface="Calibri" panose="020F0502020204030204"/>
                <a:ea typeface="等线" panose="02010600030101010101" pitchFamily="2" charset="-122"/>
              </a:rPr>
              <a:t>等系统的集成，实现全供应链的物流管理水平提升。</a:t>
            </a:r>
            <a:endParaRPr lang="zh-CN" altLang="en-US" sz="1100" dirty="0">
              <a:solidFill>
                <a:prstClr val="black"/>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2"/>
          <a:stretch>
            <a:fillRect/>
          </a:stretch>
        </p:blipFill>
        <p:spPr>
          <a:xfrm>
            <a:off x="10555187" y="18632226"/>
            <a:ext cx="2085854" cy="1521901"/>
          </a:xfrm>
          <a:prstGeom prst="rect">
            <a:avLst/>
          </a:prstGeom>
        </p:spPr>
      </p:pic>
      <p:pic>
        <p:nvPicPr>
          <p:cNvPr id="10" name="图片 9"/>
          <p:cNvPicPr>
            <a:picLocks noChangeAspect="1"/>
          </p:cNvPicPr>
          <p:nvPr/>
        </p:nvPicPr>
        <p:blipFill>
          <a:blip r:embed="rId3"/>
          <a:stretch>
            <a:fillRect/>
          </a:stretch>
        </p:blipFill>
        <p:spPr>
          <a:xfrm>
            <a:off x="8839697" y="19104077"/>
            <a:ext cx="1500701" cy="1447456"/>
          </a:xfrm>
          <a:prstGeom prst="rect">
            <a:avLst/>
          </a:prstGeom>
        </p:spPr>
      </p:pic>
      <p:sp>
        <p:nvSpPr>
          <p:cNvPr id="27" name="TextBox 5"/>
          <p:cNvSpPr txBox="1"/>
          <p:nvPr/>
        </p:nvSpPr>
        <p:spPr>
          <a:xfrm>
            <a:off x="6276756" y="16781852"/>
            <a:ext cx="4123797"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MES </a:t>
            </a:r>
            <a:r>
              <a:rPr lang="zh-CN" altLang="en-US" b="1" dirty="0">
                <a:solidFill>
                  <a:prstClr val="black"/>
                </a:solidFill>
                <a:latin typeface="等线" panose="02010600030101010101" pitchFamily="2" charset="-122"/>
                <a:ea typeface="等线" panose="02010600030101010101" pitchFamily="2" charset="-122"/>
              </a:rPr>
              <a:t>制造执行系统</a:t>
            </a:r>
            <a:endParaRPr lang="zh-CN" altLang="en-US" b="1" dirty="0">
              <a:solidFill>
                <a:prstClr val="black"/>
              </a:solidFill>
              <a:latin typeface="Calibri" panose="020F0502020204030204"/>
              <a:ea typeface="等线" panose="02010600030101010101" pitchFamily="2" charset="-122"/>
            </a:endParaRPr>
          </a:p>
        </p:txBody>
      </p:sp>
      <p:sp>
        <p:nvSpPr>
          <p:cNvPr id="28" name="TextBox 6"/>
          <p:cNvSpPr txBox="1"/>
          <p:nvPr/>
        </p:nvSpPr>
        <p:spPr>
          <a:xfrm>
            <a:off x="4262352" y="17729110"/>
            <a:ext cx="8761947" cy="938719"/>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MES</a:t>
            </a:r>
            <a:r>
              <a:rPr lang="zh-CN" altLang="en-US" sz="1100" dirty="0">
                <a:solidFill>
                  <a:prstClr val="black"/>
                </a:solidFill>
                <a:latin typeface="Calibri" panose="020F0502020204030204"/>
                <a:ea typeface="等线" panose="02010600030101010101" pitchFamily="2" charset="-122"/>
              </a:rPr>
              <a:t>是制造执行管理系统（</a:t>
            </a:r>
            <a:r>
              <a:rPr lang="en-US" altLang="zh-CN" sz="1100" dirty="0">
                <a:solidFill>
                  <a:prstClr val="black"/>
                </a:solidFill>
                <a:latin typeface="Calibri" panose="020F0502020204030204"/>
                <a:ea typeface="等线" panose="02010600030101010101" pitchFamily="2" charset="-122"/>
              </a:rPr>
              <a:t>Manufacturing Executive System</a:t>
            </a:r>
            <a:r>
              <a:rPr lang="zh-CN" altLang="en-US" sz="1100" dirty="0">
                <a:solidFill>
                  <a:prstClr val="black"/>
                </a:solidFill>
                <a:latin typeface="Calibri" panose="020F0502020204030204"/>
                <a:ea typeface="等线" panose="02010600030101010101" pitchFamily="2" charset="-122"/>
              </a:rPr>
              <a:t>）的缩写，是对这个制造过程的全流程管理系统，</a:t>
            </a:r>
            <a:endParaRPr lang="zh-CN" altLang="en-US"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LINX-MES </a:t>
            </a:r>
            <a:r>
              <a:rPr lang="zh-CN" altLang="en-US" sz="1100" dirty="0">
                <a:solidFill>
                  <a:prstClr val="black"/>
                </a:solidFill>
                <a:latin typeface="Calibri" panose="020F0502020204030204"/>
                <a:ea typeface="等线" panose="02010600030101010101" pitchFamily="2" charset="-122"/>
              </a:rPr>
              <a:t>为一体化设计平台产品，以</a:t>
            </a:r>
            <a:r>
              <a:rPr lang="en-US" altLang="zh-CN" sz="1100" dirty="0">
                <a:solidFill>
                  <a:prstClr val="black"/>
                </a:solidFill>
                <a:latin typeface="Calibri" panose="020F0502020204030204"/>
                <a:ea typeface="等线" panose="02010600030101010101" pitchFamily="2" charset="-122"/>
              </a:rPr>
              <a:t>BOM </a:t>
            </a:r>
            <a:r>
              <a:rPr lang="zh-CN" altLang="en-US" sz="1100" dirty="0">
                <a:solidFill>
                  <a:prstClr val="black"/>
                </a:solidFill>
                <a:latin typeface="Calibri" panose="020F0502020204030204"/>
                <a:ea typeface="等线" panose="02010600030101010101" pitchFamily="2" charset="-122"/>
              </a:rPr>
              <a:t>及工艺</a:t>
            </a:r>
            <a:r>
              <a:rPr lang="en-US" altLang="zh-CN" sz="1100" dirty="0">
                <a:solidFill>
                  <a:prstClr val="black"/>
                </a:solidFill>
                <a:latin typeface="Calibri" panose="020F0502020204030204"/>
                <a:ea typeface="等线" panose="02010600030101010101" pitchFamily="2" charset="-122"/>
              </a:rPr>
              <a:t>Routine</a:t>
            </a:r>
            <a:r>
              <a:rPr lang="zh-CN" altLang="en-US" sz="1100" dirty="0">
                <a:solidFill>
                  <a:prstClr val="black"/>
                </a:solidFill>
                <a:latin typeface="Calibri" panose="020F0502020204030204"/>
                <a:ea typeface="等线" panose="02010600030101010101" pitchFamily="2" charset="-122"/>
              </a:rPr>
              <a:t>为基础，核心实现工艺流程的管控、原材料及配方的管控及正反向追溯、以工单为生产运行主线条，与</a:t>
            </a:r>
            <a:r>
              <a:rPr lang="en-US" altLang="zh-CN" sz="1100" dirty="0">
                <a:solidFill>
                  <a:prstClr val="black"/>
                </a:solidFill>
                <a:latin typeface="Calibri" panose="020F0502020204030204"/>
                <a:ea typeface="等线" panose="02010600030101010101" pitchFamily="2" charset="-122"/>
              </a:rPr>
              <a:t>PLC</a:t>
            </a:r>
            <a:r>
              <a:rPr lang="zh-CN" altLang="en-US" sz="1100" dirty="0">
                <a:solidFill>
                  <a:prstClr val="black"/>
                </a:solidFill>
                <a:latin typeface="Calibri" panose="020F0502020204030204"/>
                <a:ea typeface="等线" panose="02010600030101010101" pitchFamily="2" charset="-122"/>
              </a:rPr>
              <a:t>系统</a:t>
            </a:r>
            <a:r>
              <a:rPr lang="en-US" altLang="zh-CN" sz="1100" dirty="0">
                <a:solidFill>
                  <a:prstClr val="black"/>
                </a:solidFill>
                <a:latin typeface="Calibri" panose="020F0502020204030204"/>
                <a:ea typeface="等线" panose="02010600030101010101" pitchFamily="2" charset="-122"/>
              </a:rPr>
              <a:t>/</a:t>
            </a:r>
            <a:r>
              <a:rPr lang="zh-CN" altLang="en-US" sz="1100" dirty="0">
                <a:solidFill>
                  <a:prstClr val="black"/>
                </a:solidFill>
                <a:latin typeface="Calibri" panose="020F0502020204030204"/>
                <a:ea typeface="等线" panose="02010600030101010101" pitchFamily="2" charset="-122"/>
              </a:rPr>
              <a:t>数控集成实时通讯实线制造过程中工单在工艺、人员、设备严密管控状态下的执行。 </a:t>
            </a:r>
            <a:endParaRPr lang="en-US" altLang="zh-CN"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系统内嵌多种通讯协议可实现配置化通讯，与主流</a:t>
            </a:r>
            <a:r>
              <a:rPr lang="en-US" altLang="zh-CN" sz="1100" dirty="0">
                <a:solidFill>
                  <a:prstClr val="black"/>
                </a:solidFill>
                <a:latin typeface="Calibri" panose="020F0502020204030204"/>
                <a:ea typeface="等线" panose="02010600030101010101" pitchFamily="2" charset="-122"/>
              </a:rPr>
              <a:t>ERP</a:t>
            </a:r>
            <a:r>
              <a:rPr lang="zh-CN" altLang="en-US" sz="1100" dirty="0">
                <a:solidFill>
                  <a:prstClr val="black"/>
                </a:solidFill>
                <a:latin typeface="Calibri" panose="020F0502020204030204"/>
                <a:ea typeface="等线" panose="02010600030101010101" pitchFamily="2" charset="-122"/>
              </a:rPr>
              <a:t> 、</a:t>
            </a:r>
            <a:r>
              <a:rPr lang="en-US" altLang="zh-CN" sz="1100" dirty="0">
                <a:solidFill>
                  <a:prstClr val="black"/>
                </a:solidFill>
                <a:latin typeface="Calibri" panose="020F0502020204030204"/>
                <a:ea typeface="等线" panose="02010600030101010101" pitchFamily="2" charset="-122"/>
              </a:rPr>
              <a:t>PLM</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CAX</a:t>
            </a:r>
            <a:r>
              <a:rPr lang="zh-CN" altLang="en-US" sz="1100" dirty="0">
                <a:solidFill>
                  <a:prstClr val="black"/>
                </a:solidFill>
                <a:latin typeface="Calibri" panose="020F0502020204030204"/>
                <a:ea typeface="等线" panose="02010600030101010101" pitchFamily="2" charset="-122"/>
              </a:rPr>
              <a:t>可实现集成实时通讯，让整个工厂在完整的信息系统管理指挥下有序运行。</a:t>
            </a: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 </a:t>
            </a:r>
            <a:endParaRPr lang="zh-CN" altLang="en-US" sz="1100" dirty="0">
              <a:solidFill>
                <a:prstClr val="black"/>
              </a:solidFill>
              <a:latin typeface="Calibri" panose="020F0502020204030204"/>
              <a:ea typeface="等线" panose="02010600030101010101" pitchFamily="2" charset="-122"/>
            </a:endParaRPr>
          </a:p>
        </p:txBody>
      </p:sp>
      <p:pic>
        <p:nvPicPr>
          <p:cNvPr id="29" name="图片 28"/>
          <p:cNvPicPr>
            <a:picLocks noChangeAspect="1"/>
          </p:cNvPicPr>
          <p:nvPr/>
        </p:nvPicPr>
        <p:blipFill>
          <a:blip r:embed="rId4"/>
          <a:stretch>
            <a:fillRect/>
          </a:stretch>
        </p:blipFill>
        <p:spPr>
          <a:xfrm>
            <a:off x="2107753" y="16963797"/>
            <a:ext cx="1736784" cy="695224"/>
          </a:xfrm>
          <a:prstGeom prst="rect">
            <a:avLst/>
          </a:prstGeom>
        </p:spPr>
      </p:pic>
      <p:pic>
        <p:nvPicPr>
          <p:cNvPr id="30" name="图片 29"/>
          <p:cNvPicPr>
            <a:picLocks noChangeAspect="1"/>
          </p:cNvPicPr>
          <p:nvPr/>
        </p:nvPicPr>
        <p:blipFill>
          <a:blip r:embed="rId5"/>
          <a:stretch>
            <a:fillRect/>
          </a:stretch>
        </p:blipFill>
        <p:spPr>
          <a:xfrm>
            <a:off x="805963" y="17510996"/>
            <a:ext cx="1838970" cy="1001810"/>
          </a:xfrm>
          <a:prstGeom prst="rect">
            <a:avLst/>
          </a:prstGeom>
        </p:spPr>
      </p:pic>
      <p:sp>
        <p:nvSpPr>
          <p:cNvPr id="76" name="TextBox 5"/>
          <p:cNvSpPr txBox="1"/>
          <p:nvPr/>
        </p:nvSpPr>
        <p:spPr>
          <a:xfrm>
            <a:off x="7165284" y="20874195"/>
            <a:ext cx="2461942"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QMS</a:t>
            </a:r>
            <a:r>
              <a:rPr lang="zh-CN" altLang="en-US" b="1" dirty="0">
                <a:solidFill>
                  <a:prstClr val="black"/>
                </a:solidFill>
                <a:latin typeface="等线" panose="02010600030101010101" pitchFamily="2" charset="-122"/>
                <a:ea typeface="等线" panose="02010600030101010101" pitchFamily="2" charset="-122"/>
              </a:rPr>
              <a:t>质量管理系统</a:t>
            </a:r>
            <a:endParaRPr lang="zh-CN" altLang="en-US" b="1" dirty="0">
              <a:solidFill>
                <a:prstClr val="black"/>
              </a:solidFill>
              <a:latin typeface="Calibri" panose="020F0502020204030204"/>
              <a:ea typeface="等线" panose="02010600030101010101" pitchFamily="2" charset="-122"/>
            </a:endParaRPr>
          </a:p>
        </p:txBody>
      </p:sp>
      <p:sp>
        <p:nvSpPr>
          <p:cNvPr id="77" name="TextBox 6"/>
          <p:cNvSpPr txBox="1"/>
          <p:nvPr/>
        </p:nvSpPr>
        <p:spPr>
          <a:xfrm>
            <a:off x="3643763" y="21482890"/>
            <a:ext cx="9892467" cy="1107996"/>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QMS</a:t>
            </a:r>
            <a:r>
              <a:rPr lang="zh-CN" altLang="en-US" sz="1100" dirty="0">
                <a:solidFill>
                  <a:prstClr val="black"/>
                </a:solidFill>
                <a:latin typeface="Calibri" panose="020F0502020204030204"/>
                <a:ea typeface="等线" panose="02010600030101010101" pitchFamily="2" charset="-122"/>
              </a:rPr>
              <a:t>是质量管理系统（</a:t>
            </a:r>
            <a:r>
              <a:rPr lang="en-US" altLang="zh-CN" sz="1100" dirty="0">
                <a:solidFill>
                  <a:prstClr val="black"/>
                </a:solidFill>
                <a:latin typeface="Calibri" panose="020F0502020204030204"/>
                <a:ea typeface="等线" panose="02010600030101010101" pitchFamily="2" charset="-122"/>
              </a:rPr>
              <a:t>Quality Management System</a:t>
            </a:r>
            <a:r>
              <a:rPr lang="zh-CN" altLang="en-US" sz="1100" dirty="0">
                <a:solidFill>
                  <a:prstClr val="black"/>
                </a:solidFill>
                <a:latin typeface="Calibri" panose="020F0502020204030204"/>
                <a:ea typeface="等线" panose="02010600030101010101" pitchFamily="2" charset="-122"/>
              </a:rPr>
              <a:t>）的缩写，是从设计、研制、生产、检验、销售、使用全过程的质量管理，并予制度化、标准化，成为企业内部质量工作的要求和活动程序等的管理，更制度化、更标准化，有效控制并跟踪企业产品全流程质量，建立质量数字化管理体系。</a:t>
            </a:r>
            <a:endParaRPr lang="en-US" altLang="zh-CN" sz="1100" dirty="0">
              <a:solidFill>
                <a:prstClr val="black"/>
              </a:solidFill>
              <a:latin typeface="Calibri" panose="020F0502020204030204"/>
              <a:ea typeface="等线" panose="02010600030101010101" pitchFamily="2" charset="-122"/>
            </a:endParaRPr>
          </a:p>
          <a:p>
            <a:pPr>
              <a:defRPr/>
            </a:pPr>
            <a:endParaRPr lang="en-US" altLang="zh-CN" sz="1100" dirty="0">
              <a:solidFill>
                <a:prstClr val="black"/>
              </a:solidFill>
              <a:latin typeface="Calibri" panose="020F0502020204030204"/>
              <a:ea typeface="等线" panose="02010600030101010101" pitchFamily="2" charset="-122"/>
            </a:endParaRPr>
          </a:p>
          <a:p>
            <a:pPr>
              <a:defRPr/>
            </a:pPr>
            <a:r>
              <a:rPr lang="en-US" altLang="zh-CN" sz="1100" dirty="0">
                <a:solidFill>
                  <a:prstClr val="black"/>
                </a:solidFill>
                <a:latin typeface="Calibri" panose="020F0502020204030204"/>
                <a:ea typeface="等线" panose="02010600030101010101" pitchFamily="2" charset="-122"/>
              </a:rPr>
              <a:t>LINX-QMS</a:t>
            </a:r>
            <a:r>
              <a:rPr lang="zh-CN" altLang="en-US" sz="1100" dirty="0">
                <a:solidFill>
                  <a:prstClr val="black"/>
                </a:solidFill>
                <a:latin typeface="Calibri" panose="020F0502020204030204"/>
                <a:ea typeface="等线" panose="02010600030101010101" pitchFamily="2" charset="-122"/>
              </a:rPr>
              <a:t>核心业务以生产为主流程，主要有进货检验、生产过程检验（首检、巡检、工序完工检、终检），销售出库检验，与检验工具、测试设备和自动线集成，实现质量数据数字化管理</a:t>
            </a:r>
            <a:r>
              <a:rPr lang="en-US" altLang="zh-CN" sz="1100" dirty="0">
                <a:solidFill>
                  <a:prstClr val="black"/>
                </a:solidFill>
                <a:latin typeface="Calibri" panose="020F0502020204030204"/>
                <a:ea typeface="等线" panose="02010600030101010101" pitchFamily="2" charset="-122"/>
              </a:rPr>
              <a:t>, </a:t>
            </a:r>
            <a:r>
              <a:rPr lang="zh-CN" altLang="en-US" sz="1100" dirty="0">
                <a:solidFill>
                  <a:prstClr val="black"/>
                </a:solidFill>
                <a:latin typeface="Calibri" panose="020F0502020204030204"/>
                <a:ea typeface="等线" panose="02010600030101010101" pitchFamily="2" charset="-122"/>
              </a:rPr>
              <a:t>并可集合供应来奶实现供应来奶质量协同</a:t>
            </a:r>
            <a:endParaRPr lang="zh-CN" altLang="en-US"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通过与</a:t>
            </a:r>
            <a:r>
              <a:rPr lang="en-US" altLang="zh-CN" sz="1100" dirty="0">
                <a:solidFill>
                  <a:prstClr val="black"/>
                </a:solidFill>
                <a:latin typeface="Calibri" panose="020F0502020204030204"/>
                <a:ea typeface="等线" panose="02010600030101010101" pitchFamily="2" charset="-122"/>
              </a:rPr>
              <a:t>MES</a:t>
            </a:r>
            <a:r>
              <a:rPr lang="zh-CN" altLang="en-US" sz="1100" dirty="0">
                <a:solidFill>
                  <a:prstClr val="black"/>
                </a:solidFill>
                <a:latin typeface="Calibri" panose="020F0502020204030204"/>
                <a:ea typeface="等线" panose="02010600030101010101" pitchFamily="2" charset="-122"/>
              </a:rPr>
              <a:t>、</a:t>
            </a:r>
            <a:r>
              <a:rPr lang="en-US" altLang="zh-CN" sz="1100" dirty="0">
                <a:solidFill>
                  <a:prstClr val="black"/>
                </a:solidFill>
                <a:latin typeface="Calibri" panose="020F0502020204030204"/>
                <a:ea typeface="等线" panose="02010600030101010101" pitchFamily="2" charset="-122"/>
              </a:rPr>
              <a:t>ERP</a:t>
            </a:r>
            <a:r>
              <a:rPr lang="zh-CN" altLang="en-US" sz="1100" dirty="0">
                <a:solidFill>
                  <a:prstClr val="black"/>
                </a:solidFill>
                <a:latin typeface="Calibri" panose="020F0502020204030204"/>
                <a:ea typeface="等线" panose="02010600030101010101" pitchFamily="2" charset="-122"/>
              </a:rPr>
              <a:t>系统的集成，实现质量标准、检测方法、关键工序、工艺控制要求、定期审核、统计控制质量管理要求的水平提升。</a:t>
            </a:r>
            <a:endParaRPr lang="zh-CN" altLang="en-US" sz="1100" dirty="0">
              <a:solidFill>
                <a:prstClr val="black"/>
              </a:solidFill>
              <a:latin typeface="Calibri" panose="020F0502020204030204"/>
              <a:ea typeface="等线" panose="02010600030101010101" pitchFamily="2" charset="-122"/>
            </a:endParaRPr>
          </a:p>
        </p:txBody>
      </p:sp>
      <p:pic>
        <p:nvPicPr>
          <p:cNvPr id="79" name="图片 78"/>
          <p:cNvPicPr>
            <a:picLocks noChangeAspect="1"/>
          </p:cNvPicPr>
          <p:nvPr/>
        </p:nvPicPr>
        <p:blipFill>
          <a:blip r:embed="rId6"/>
          <a:stretch>
            <a:fillRect/>
          </a:stretch>
        </p:blipFill>
        <p:spPr>
          <a:xfrm>
            <a:off x="578979" y="20708248"/>
            <a:ext cx="2090651" cy="1271633"/>
          </a:xfrm>
          <a:prstGeom prst="rect">
            <a:avLst/>
          </a:prstGeom>
        </p:spPr>
      </p:pic>
      <p:pic>
        <p:nvPicPr>
          <p:cNvPr id="81" name="图片 80"/>
          <p:cNvPicPr>
            <a:picLocks noChangeAspect="1"/>
          </p:cNvPicPr>
          <p:nvPr/>
        </p:nvPicPr>
        <p:blipFill>
          <a:blip r:embed="rId7"/>
          <a:stretch>
            <a:fillRect/>
          </a:stretch>
        </p:blipFill>
        <p:spPr>
          <a:xfrm>
            <a:off x="1863904" y="21602947"/>
            <a:ext cx="1611452" cy="987939"/>
          </a:xfrm>
          <a:prstGeom prst="rect">
            <a:avLst/>
          </a:prstGeom>
        </p:spPr>
      </p:pic>
      <p:sp>
        <p:nvSpPr>
          <p:cNvPr id="2" name="TextBox 5"/>
          <p:cNvSpPr txBox="1"/>
          <p:nvPr/>
        </p:nvSpPr>
        <p:spPr>
          <a:xfrm>
            <a:off x="2119767" y="18823005"/>
            <a:ext cx="4123797"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WMS</a:t>
            </a:r>
            <a:r>
              <a:rPr lang="zh-CN" altLang="en-US" b="1" dirty="0">
                <a:solidFill>
                  <a:prstClr val="black"/>
                </a:solidFill>
                <a:latin typeface="等线" panose="02010600030101010101" pitchFamily="2" charset="-122"/>
                <a:ea typeface="等线" panose="02010600030101010101" pitchFamily="2" charset="-122"/>
              </a:rPr>
              <a:t>仓库管理系统</a:t>
            </a:r>
            <a:endParaRPr lang="zh-CN" altLang="en-US" b="1" dirty="0">
              <a:solidFill>
                <a:prstClr val="black"/>
              </a:solidFill>
              <a:latin typeface="Calibri" panose="020F0502020204030204"/>
              <a:ea typeface="等线" panose="02010600030101010101" pitchFamily="2" charset="-122"/>
            </a:endParaRPr>
          </a:p>
        </p:txBody>
      </p:sp>
      <p:sp>
        <p:nvSpPr>
          <p:cNvPr id="41" name="文本框 40"/>
          <p:cNvSpPr txBox="1"/>
          <p:nvPr/>
        </p:nvSpPr>
        <p:spPr>
          <a:xfrm>
            <a:off x="3394176" y="209864"/>
            <a:ext cx="7692924" cy="584775"/>
          </a:xfrm>
          <a:prstGeom prst="rect">
            <a:avLst/>
          </a:prstGeom>
          <a:noFill/>
        </p:spPr>
        <p:txBody>
          <a:bodyPr wrap="square" rtlCol="0">
            <a:spAutoFit/>
          </a:bodyPr>
          <a:lstStyle/>
          <a:p>
            <a:r>
              <a:rPr lang="zh-CN" altLang="en-US" sz="3200" b="1" dirty="0"/>
              <a:t>配置化</a:t>
            </a:r>
            <a:r>
              <a:rPr lang="en-US" altLang="zh-CN" sz="3200" b="1" dirty="0"/>
              <a:t>MOM</a:t>
            </a:r>
            <a:r>
              <a:rPr lang="zh-CN" altLang="en-US" sz="3200" b="1" dirty="0"/>
              <a:t>制造运营管理信息系统</a:t>
            </a:r>
            <a:endParaRPr lang="zh-CN" altLang="en-US" sz="3200" b="1" dirty="0"/>
          </a:p>
        </p:txBody>
      </p:sp>
      <p:sp>
        <p:nvSpPr>
          <p:cNvPr id="43" name="文本框 42"/>
          <p:cNvSpPr txBox="1"/>
          <p:nvPr/>
        </p:nvSpPr>
        <p:spPr>
          <a:xfrm>
            <a:off x="3429379" y="767366"/>
            <a:ext cx="1025456" cy="200055"/>
          </a:xfrm>
          <a:prstGeom prst="rect">
            <a:avLst/>
          </a:prstGeom>
          <a:solidFill>
            <a:schemeClr val="bg1">
              <a:lumMod val="85000"/>
            </a:schemeClr>
          </a:solidFill>
        </p:spPr>
        <p:txBody>
          <a:bodyPr wrap="square" rtlCol="0">
            <a:spAutoFit/>
          </a:bodyPr>
          <a:lstStyle/>
          <a:p>
            <a:pPr algn="ctr"/>
            <a:r>
              <a:rPr lang="en-US" altLang="zh-CN" sz="700" dirty="0"/>
              <a:t>APS  </a:t>
            </a:r>
            <a:r>
              <a:rPr lang="zh-CN" altLang="en-US" sz="700" dirty="0"/>
              <a:t>高级计划排程</a:t>
            </a:r>
            <a:endParaRPr lang="zh-CN" altLang="en-US" sz="700" dirty="0"/>
          </a:p>
        </p:txBody>
      </p:sp>
      <p:sp>
        <p:nvSpPr>
          <p:cNvPr id="44" name="文本框 43"/>
          <p:cNvSpPr txBox="1"/>
          <p:nvPr/>
        </p:nvSpPr>
        <p:spPr>
          <a:xfrm>
            <a:off x="4583313" y="761641"/>
            <a:ext cx="1280489" cy="200055"/>
          </a:xfrm>
          <a:prstGeom prst="rect">
            <a:avLst/>
          </a:prstGeom>
          <a:solidFill>
            <a:schemeClr val="bg1">
              <a:lumMod val="85000"/>
            </a:schemeClr>
          </a:solidFill>
        </p:spPr>
        <p:txBody>
          <a:bodyPr wrap="square" rtlCol="0">
            <a:spAutoFit/>
          </a:bodyPr>
          <a:lstStyle/>
          <a:p>
            <a:pPr algn="ctr"/>
            <a:r>
              <a:rPr lang="en-US" altLang="zh-CN" sz="700" dirty="0"/>
              <a:t>MES </a:t>
            </a:r>
            <a:r>
              <a:rPr lang="zh-CN" altLang="en-US" sz="700" dirty="0"/>
              <a:t>制造执行系统</a:t>
            </a:r>
            <a:endParaRPr lang="zh-CN" altLang="en-US" sz="700" dirty="0"/>
          </a:p>
        </p:txBody>
      </p:sp>
      <p:sp>
        <p:nvSpPr>
          <p:cNvPr id="45" name="文本框 44"/>
          <p:cNvSpPr txBox="1"/>
          <p:nvPr/>
        </p:nvSpPr>
        <p:spPr>
          <a:xfrm>
            <a:off x="7239871" y="779622"/>
            <a:ext cx="1531972" cy="200055"/>
          </a:xfrm>
          <a:prstGeom prst="rect">
            <a:avLst/>
          </a:prstGeom>
          <a:solidFill>
            <a:schemeClr val="bg1">
              <a:lumMod val="85000"/>
            </a:schemeClr>
          </a:solidFill>
        </p:spPr>
        <p:txBody>
          <a:bodyPr wrap="square" rtlCol="0">
            <a:spAutoFit/>
          </a:bodyPr>
          <a:lstStyle/>
          <a:p>
            <a:pPr algn="ctr"/>
            <a:r>
              <a:rPr lang="en-US" altLang="zh-CN" sz="700" dirty="0"/>
              <a:t>EAM</a:t>
            </a:r>
            <a:r>
              <a:rPr lang="zh-CN" altLang="en-US" sz="700" dirty="0"/>
              <a:t>设备管理系统</a:t>
            </a:r>
            <a:endParaRPr lang="en-US" altLang="zh-CN" sz="700" dirty="0"/>
          </a:p>
        </p:txBody>
      </p:sp>
      <p:sp>
        <p:nvSpPr>
          <p:cNvPr id="46" name="文本框 45"/>
          <p:cNvSpPr txBox="1"/>
          <p:nvPr/>
        </p:nvSpPr>
        <p:spPr>
          <a:xfrm>
            <a:off x="8867867" y="787177"/>
            <a:ext cx="1184079" cy="200055"/>
          </a:xfrm>
          <a:prstGeom prst="rect">
            <a:avLst/>
          </a:prstGeom>
          <a:solidFill>
            <a:schemeClr val="bg1">
              <a:lumMod val="85000"/>
            </a:schemeClr>
          </a:solidFill>
        </p:spPr>
        <p:txBody>
          <a:bodyPr wrap="square" rtlCol="0">
            <a:spAutoFit/>
          </a:bodyPr>
          <a:lstStyle/>
          <a:p>
            <a:pPr algn="ctr"/>
            <a:r>
              <a:rPr lang="en-US" altLang="zh-CN" sz="700" dirty="0"/>
              <a:t>QMS</a:t>
            </a:r>
            <a:r>
              <a:rPr lang="zh-CN" altLang="en-US" sz="700" dirty="0"/>
              <a:t>质量管理系统</a:t>
            </a:r>
            <a:endParaRPr lang="zh-CN" altLang="en-US" sz="700" dirty="0"/>
          </a:p>
        </p:txBody>
      </p:sp>
      <p:sp>
        <p:nvSpPr>
          <p:cNvPr id="47" name="文本框 46"/>
          <p:cNvSpPr txBox="1"/>
          <p:nvPr/>
        </p:nvSpPr>
        <p:spPr>
          <a:xfrm>
            <a:off x="5988609" y="783412"/>
            <a:ext cx="1190785" cy="200055"/>
          </a:xfrm>
          <a:prstGeom prst="rect">
            <a:avLst/>
          </a:prstGeom>
          <a:solidFill>
            <a:schemeClr val="bg1">
              <a:lumMod val="85000"/>
            </a:schemeClr>
          </a:solidFill>
        </p:spPr>
        <p:txBody>
          <a:bodyPr wrap="square" rtlCol="0">
            <a:spAutoFit/>
          </a:bodyPr>
          <a:lstStyle/>
          <a:p>
            <a:pPr algn="ctr"/>
            <a:r>
              <a:rPr lang="en-US" altLang="zh-CN" sz="700" dirty="0"/>
              <a:t>WMS </a:t>
            </a:r>
            <a:r>
              <a:rPr lang="zh-CN" altLang="en-US" sz="700" dirty="0"/>
              <a:t>仓储管理系统</a:t>
            </a:r>
            <a:endParaRPr lang="en-US" altLang="zh-CN" sz="700" dirty="0"/>
          </a:p>
        </p:txBody>
      </p:sp>
      <p:grpSp>
        <p:nvGrpSpPr>
          <p:cNvPr id="15" name="组合 14"/>
          <p:cNvGrpSpPr/>
          <p:nvPr/>
        </p:nvGrpSpPr>
        <p:grpSpPr>
          <a:xfrm>
            <a:off x="-34694" y="8957666"/>
            <a:ext cx="13448739" cy="1509906"/>
            <a:chOff x="3343178" y="6284293"/>
            <a:chExt cx="6856394" cy="1509906"/>
          </a:xfrm>
        </p:grpSpPr>
        <p:sp>
          <p:nvSpPr>
            <p:cNvPr id="48" name="文本框 47"/>
            <p:cNvSpPr txBox="1"/>
            <p:nvPr/>
          </p:nvSpPr>
          <p:spPr>
            <a:xfrm>
              <a:off x="3343178" y="6284293"/>
              <a:ext cx="6856394" cy="369332"/>
            </a:xfrm>
            <a:prstGeom prst="rect">
              <a:avLst/>
            </a:prstGeom>
            <a:solidFill>
              <a:srgbClr val="4472C4"/>
            </a:solidFill>
          </p:spPr>
          <p:txBody>
            <a:bodyPr wrap="square" rtlCol="0">
              <a:spAutoFit/>
            </a:bodyPr>
            <a:lstStyle/>
            <a:p>
              <a:pPr algn="ctr"/>
              <a:r>
                <a:rPr lang="en-US" altLang="zh-CN" dirty="0">
                  <a:solidFill>
                    <a:schemeClr val="bg1"/>
                  </a:solidFill>
                </a:rPr>
                <a:t>LINX MOM</a:t>
              </a:r>
              <a:r>
                <a:rPr lang="zh-CN" altLang="en-US" dirty="0">
                  <a:solidFill>
                    <a:schemeClr val="bg1"/>
                  </a:solidFill>
                </a:rPr>
                <a:t>能为您带来什么</a:t>
              </a:r>
              <a:r>
                <a:rPr lang="en-US" altLang="zh-CN" dirty="0">
                  <a:solidFill>
                    <a:schemeClr val="bg1"/>
                  </a:solidFill>
                </a:rPr>
                <a:t> </a:t>
              </a:r>
              <a:endParaRPr lang="zh-CN" altLang="en-US" dirty="0">
                <a:solidFill>
                  <a:schemeClr val="bg1"/>
                </a:solidFill>
              </a:endParaRPr>
            </a:p>
          </p:txBody>
        </p:sp>
        <p:sp>
          <p:nvSpPr>
            <p:cNvPr id="49" name="矩形: 圆角 48"/>
            <p:cNvSpPr/>
            <p:nvPr/>
          </p:nvSpPr>
          <p:spPr>
            <a:xfrm>
              <a:off x="3356795" y="6687381"/>
              <a:ext cx="1611086" cy="10915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不再仅依赖一个计划员调度全厂</a:t>
              </a:r>
              <a:endParaRPr lang="zh-CN" altLang="en-US" sz="1100" dirty="0">
                <a:solidFill>
                  <a:schemeClr val="tx1"/>
                </a:solidFill>
              </a:endParaRPr>
            </a:p>
          </p:txBody>
        </p:sp>
        <p:sp>
          <p:nvSpPr>
            <p:cNvPr id="50" name="矩形: 圆角 49"/>
            <p:cNvSpPr/>
            <p:nvPr/>
          </p:nvSpPr>
          <p:spPr>
            <a:xfrm>
              <a:off x="5051350" y="6702688"/>
              <a:ext cx="1611086" cy="10915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物料采购、生产制造、</a:t>
              </a:r>
              <a:endParaRPr lang="en-US" altLang="zh-CN" sz="1100" dirty="0">
                <a:solidFill>
                  <a:schemeClr val="tx1"/>
                </a:solidFill>
              </a:endParaRPr>
            </a:p>
            <a:p>
              <a:pPr algn="ctr"/>
              <a:r>
                <a:rPr lang="zh-CN" altLang="en-US" sz="1100" dirty="0">
                  <a:solidFill>
                    <a:schemeClr val="tx1"/>
                  </a:solidFill>
                </a:rPr>
                <a:t>产品回库</a:t>
              </a:r>
              <a:endParaRPr lang="en-US" altLang="zh-CN" sz="1100" dirty="0">
                <a:solidFill>
                  <a:schemeClr val="tx1"/>
                </a:solidFill>
              </a:endParaRPr>
            </a:p>
            <a:p>
              <a:pPr algn="ctr"/>
              <a:r>
                <a:rPr lang="zh-CN" altLang="en-US" sz="1100" dirty="0">
                  <a:solidFill>
                    <a:schemeClr val="tx1"/>
                  </a:solidFill>
                </a:rPr>
                <a:t>一流通畅</a:t>
              </a:r>
              <a:endParaRPr lang="zh-CN" altLang="en-US" sz="1100" dirty="0">
                <a:solidFill>
                  <a:schemeClr val="tx1"/>
                </a:solidFill>
              </a:endParaRPr>
            </a:p>
          </p:txBody>
        </p:sp>
        <p:sp>
          <p:nvSpPr>
            <p:cNvPr id="52" name="矩形: 圆角 51"/>
            <p:cNvSpPr/>
            <p:nvPr/>
          </p:nvSpPr>
          <p:spPr>
            <a:xfrm>
              <a:off x="6793661" y="6687381"/>
              <a:ext cx="1611086" cy="10915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物料、人员、设备、工艺全流程追溯可控</a:t>
              </a:r>
              <a:endParaRPr lang="zh-CN" altLang="en-US" sz="1100" dirty="0">
                <a:solidFill>
                  <a:schemeClr val="tx1"/>
                </a:solidFill>
              </a:endParaRPr>
            </a:p>
          </p:txBody>
        </p:sp>
        <p:sp>
          <p:nvSpPr>
            <p:cNvPr id="53" name="矩形: 圆角 52"/>
            <p:cNvSpPr/>
            <p:nvPr/>
          </p:nvSpPr>
          <p:spPr>
            <a:xfrm>
              <a:off x="8468237" y="6687380"/>
              <a:ext cx="1611086" cy="10915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现场问题</a:t>
              </a:r>
              <a:endParaRPr lang="en-US" altLang="zh-CN" sz="1100" dirty="0">
                <a:solidFill>
                  <a:schemeClr val="tx1"/>
                </a:solidFill>
              </a:endParaRPr>
            </a:p>
            <a:p>
              <a:pPr algn="ctr"/>
              <a:r>
                <a:rPr lang="zh-CN" altLang="en-US" sz="1100" dirty="0">
                  <a:solidFill>
                    <a:schemeClr val="tx1"/>
                  </a:solidFill>
                </a:rPr>
                <a:t>快速响应</a:t>
              </a:r>
              <a:endParaRPr lang="en-US" altLang="zh-CN" sz="1100" dirty="0">
                <a:solidFill>
                  <a:schemeClr val="tx1"/>
                </a:solidFill>
              </a:endParaRPr>
            </a:p>
            <a:p>
              <a:pPr algn="ctr"/>
              <a:r>
                <a:rPr lang="zh-CN" altLang="en-US" sz="1100" dirty="0">
                  <a:solidFill>
                    <a:schemeClr val="tx1"/>
                  </a:solidFill>
                </a:rPr>
                <a:t>迅速解决</a:t>
              </a:r>
              <a:endParaRPr lang="zh-CN" altLang="en-US" sz="1100" dirty="0">
                <a:solidFill>
                  <a:schemeClr val="tx1"/>
                </a:solidFill>
              </a:endParaRPr>
            </a:p>
          </p:txBody>
        </p:sp>
      </p:grpSp>
      <p:grpSp>
        <p:nvGrpSpPr>
          <p:cNvPr id="16" name="组合 15"/>
          <p:cNvGrpSpPr/>
          <p:nvPr/>
        </p:nvGrpSpPr>
        <p:grpSpPr>
          <a:xfrm>
            <a:off x="0" y="12687221"/>
            <a:ext cx="13178178" cy="982654"/>
            <a:chOff x="3346762" y="10013848"/>
            <a:chExt cx="6675432" cy="982654"/>
          </a:xfrm>
        </p:grpSpPr>
        <p:sp>
          <p:nvSpPr>
            <p:cNvPr id="54" name="矩形: 圆角 53"/>
            <p:cNvSpPr/>
            <p:nvPr/>
          </p:nvSpPr>
          <p:spPr>
            <a:xfrm>
              <a:off x="5043773" y="10038500"/>
              <a:ext cx="1611086" cy="94077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质量问题摆脱人工跟踪</a:t>
              </a:r>
              <a:endParaRPr lang="zh-CN" altLang="en-US" sz="1100" dirty="0">
                <a:solidFill>
                  <a:schemeClr val="tx1"/>
                </a:solidFill>
              </a:endParaRPr>
            </a:p>
          </p:txBody>
        </p:sp>
        <p:sp>
          <p:nvSpPr>
            <p:cNvPr id="85" name="矩形: 圆角 84"/>
            <p:cNvSpPr/>
            <p:nvPr/>
          </p:nvSpPr>
          <p:spPr>
            <a:xfrm>
              <a:off x="6716309" y="10055728"/>
              <a:ext cx="1611086" cy="94077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工装夹具，设备资产</a:t>
              </a:r>
              <a:endParaRPr lang="en-US" altLang="zh-CN" sz="1100" dirty="0">
                <a:solidFill>
                  <a:schemeClr val="tx1"/>
                </a:solidFill>
              </a:endParaRPr>
            </a:p>
            <a:p>
              <a:pPr algn="ctr"/>
              <a:r>
                <a:rPr lang="zh-CN" altLang="en-US" sz="1100" dirty="0">
                  <a:solidFill>
                    <a:schemeClr val="tx1"/>
                  </a:solidFill>
                </a:rPr>
                <a:t>维护任务、统一化管理</a:t>
              </a:r>
              <a:endParaRPr lang="zh-CN" altLang="en-US" sz="1100" dirty="0">
                <a:solidFill>
                  <a:schemeClr val="tx1"/>
                </a:solidFill>
              </a:endParaRPr>
            </a:p>
          </p:txBody>
        </p:sp>
        <p:sp>
          <p:nvSpPr>
            <p:cNvPr id="86" name="矩形: 圆角 85"/>
            <p:cNvSpPr/>
            <p:nvPr/>
          </p:nvSpPr>
          <p:spPr>
            <a:xfrm>
              <a:off x="8411108" y="10013848"/>
              <a:ext cx="1611086" cy="94077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人员上岗认证培训自动规划、监控</a:t>
              </a:r>
              <a:endParaRPr lang="zh-CN" altLang="en-US" sz="1100" dirty="0">
                <a:solidFill>
                  <a:schemeClr val="tx1"/>
                </a:solidFill>
              </a:endParaRPr>
            </a:p>
          </p:txBody>
        </p:sp>
        <p:sp>
          <p:nvSpPr>
            <p:cNvPr id="87" name="矩形: 圆角 86"/>
            <p:cNvSpPr/>
            <p:nvPr/>
          </p:nvSpPr>
          <p:spPr>
            <a:xfrm>
              <a:off x="3346762" y="10038500"/>
              <a:ext cx="1611086" cy="94077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库存</a:t>
              </a:r>
              <a:endParaRPr lang="en-US" altLang="zh-CN" sz="1100" dirty="0">
                <a:solidFill>
                  <a:schemeClr val="tx1"/>
                </a:solidFill>
              </a:endParaRPr>
            </a:p>
            <a:p>
              <a:pPr algn="ctr"/>
              <a:r>
                <a:rPr lang="zh-CN" altLang="en-US" sz="1100" dirty="0">
                  <a:solidFill>
                    <a:schemeClr val="tx1"/>
                  </a:solidFill>
                </a:rPr>
                <a:t>、制造绩效、设备表现</a:t>
              </a:r>
              <a:endParaRPr lang="en-US" altLang="zh-CN" sz="1100" dirty="0">
                <a:solidFill>
                  <a:schemeClr val="tx1"/>
                </a:solidFill>
              </a:endParaRPr>
            </a:p>
            <a:p>
              <a:pPr algn="ctr"/>
              <a:r>
                <a:rPr lang="zh-CN" altLang="en-US" sz="1100" dirty="0">
                  <a:solidFill>
                    <a:schemeClr val="tx1"/>
                  </a:solidFill>
                </a:rPr>
                <a:t>全透明可视</a:t>
              </a:r>
              <a:endParaRPr lang="zh-CN" altLang="en-US" sz="1100" dirty="0">
                <a:solidFill>
                  <a:schemeClr val="tx1"/>
                </a:solidFill>
              </a:endParaRPr>
            </a:p>
          </p:txBody>
        </p:sp>
      </p:grpSp>
      <p:grpSp>
        <p:nvGrpSpPr>
          <p:cNvPr id="92" name="组合 91"/>
          <p:cNvGrpSpPr/>
          <p:nvPr/>
        </p:nvGrpSpPr>
        <p:grpSpPr>
          <a:xfrm>
            <a:off x="5247564" y="10503373"/>
            <a:ext cx="2364777" cy="2102375"/>
            <a:chOff x="2356766" y="1340492"/>
            <a:chExt cx="4339641" cy="3900698"/>
          </a:xfrm>
        </p:grpSpPr>
        <p:sp>
          <p:nvSpPr>
            <p:cNvPr id="93" name="Freeform 13"/>
            <p:cNvSpPr/>
            <p:nvPr/>
          </p:nvSpPr>
          <p:spPr bwMode="blackWhite">
            <a:xfrm rot="19103428">
              <a:off x="2356766" y="2323246"/>
              <a:ext cx="1639237" cy="1482352"/>
            </a:xfrm>
            <a:custGeom>
              <a:avLst/>
              <a:gdLst>
                <a:gd name="T0" fmla="*/ 455 w 1057"/>
                <a:gd name="T1" fmla="*/ 879 h 900"/>
                <a:gd name="T2" fmla="*/ 471 w 1057"/>
                <a:gd name="T3" fmla="*/ 838 h 900"/>
                <a:gd name="T4" fmla="*/ 490 w 1057"/>
                <a:gd name="T5" fmla="*/ 799 h 900"/>
                <a:gd name="T6" fmla="*/ 514 w 1057"/>
                <a:gd name="T7" fmla="*/ 762 h 900"/>
                <a:gd name="T8" fmla="*/ 541 w 1057"/>
                <a:gd name="T9" fmla="*/ 728 h 900"/>
                <a:gd name="T10" fmla="*/ 570 w 1057"/>
                <a:gd name="T11" fmla="*/ 696 h 900"/>
                <a:gd name="T12" fmla="*/ 603 w 1057"/>
                <a:gd name="T13" fmla="*/ 667 h 900"/>
                <a:gd name="T14" fmla="*/ 639 w 1057"/>
                <a:gd name="T15" fmla="*/ 642 h 900"/>
                <a:gd name="T16" fmla="*/ 676 w 1057"/>
                <a:gd name="T17" fmla="*/ 621 h 900"/>
                <a:gd name="T18" fmla="*/ 713 w 1057"/>
                <a:gd name="T19" fmla="*/ 605 h 900"/>
                <a:gd name="T20" fmla="*/ 753 w 1057"/>
                <a:gd name="T21" fmla="*/ 591 h 900"/>
                <a:gd name="T22" fmla="*/ 793 w 1057"/>
                <a:gd name="T23" fmla="*/ 581 h 900"/>
                <a:gd name="T24" fmla="*/ 834 w 1057"/>
                <a:gd name="T25" fmla="*/ 575 h 900"/>
                <a:gd name="T26" fmla="*/ 833 w 1057"/>
                <a:gd name="T27" fmla="*/ 711 h 900"/>
                <a:gd name="T28" fmla="*/ 1056 w 1057"/>
                <a:gd name="T29" fmla="*/ 374 h 900"/>
                <a:gd name="T30" fmla="*/ 818 w 1057"/>
                <a:gd name="T31" fmla="*/ 0 h 900"/>
                <a:gd name="T32" fmla="*/ 819 w 1057"/>
                <a:gd name="T33" fmla="*/ 137 h 900"/>
                <a:gd name="T34" fmla="*/ 757 w 1057"/>
                <a:gd name="T35" fmla="*/ 143 h 900"/>
                <a:gd name="T36" fmla="*/ 694 w 1057"/>
                <a:gd name="T37" fmla="*/ 154 h 900"/>
                <a:gd name="T38" fmla="*/ 634 w 1057"/>
                <a:gd name="T39" fmla="*/ 168 h 900"/>
                <a:gd name="T40" fmla="*/ 574 w 1057"/>
                <a:gd name="T41" fmla="*/ 188 h 900"/>
                <a:gd name="T42" fmla="*/ 516 w 1057"/>
                <a:gd name="T43" fmla="*/ 211 h 900"/>
                <a:gd name="T44" fmla="*/ 460 w 1057"/>
                <a:gd name="T45" fmla="*/ 238 h 900"/>
                <a:gd name="T46" fmla="*/ 405 w 1057"/>
                <a:gd name="T47" fmla="*/ 270 h 900"/>
                <a:gd name="T48" fmla="*/ 352 w 1057"/>
                <a:gd name="T49" fmla="*/ 306 h 900"/>
                <a:gd name="T50" fmla="*/ 302 w 1057"/>
                <a:gd name="T51" fmla="*/ 346 h 900"/>
                <a:gd name="T52" fmla="*/ 255 w 1057"/>
                <a:gd name="T53" fmla="*/ 390 h 900"/>
                <a:gd name="T54" fmla="*/ 211 w 1057"/>
                <a:gd name="T55" fmla="*/ 437 h 900"/>
                <a:gd name="T56" fmla="*/ 170 w 1057"/>
                <a:gd name="T57" fmla="*/ 486 h 900"/>
                <a:gd name="T58" fmla="*/ 134 w 1057"/>
                <a:gd name="T59" fmla="*/ 539 h 900"/>
                <a:gd name="T60" fmla="*/ 101 w 1057"/>
                <a:gd name="T61" fmla="*/ 595 h 900"/>
                <a:gd name="T62" fmla="*/ 72 w 1057"/>
                <a:gd name="T63" fmla="*/ 653 h 900"/>
                <a:gd name="T64" fmla="*/ 47 w 1057"/>
                <a:gd name="T65" fmla="*/ 711 h 900"/>
                <a:gd name="T66" fmla="*/ 27 w 1057"/>
                <a:gd name="T67" fmla="*/ 773 h 900"/>
                <a:gd name="T68" fmla="*/ 11 w 1057"/>
                <a:gd name="T69" fmla="*/ 835 h 900"/>
                <a:gd name="T70" fmla="*/ 0 w 1057"/>
                <a:gd name="T71" fmla="*/ 899 h 900"/>
                <a:gd name="T72" fmla="*/ 238 w 1057"/>
                <a:gd name="T73" fmla="*/ 741 h 900"/>
                <a:gd name="T74" fmla="*/ 455 w 1057"/>
                <a:gd name="T75" fmla="*/ 87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dirty="0">
                <a:solidFill>
                  <a:srgbClr val="F9F9F9"/>
                </a:solidFill>
                <a:latin typeface="微软雅黑" panose="020B0503020204020204" pitchFamily="34" charset="-122"/>
                <a:ea typeface="微软雅黑" panose="020B0503020204020204" pitchFamily="34" charset="-122"/>
              </a:endParaRPr>
            </a:p>
          </p:txBody>
        </p:sp>
        <p:sp>
          <p:nvSpPr>
            <p:cNvPr id="94" name="Freeform 14"/>
            <p:cNvSpPr/>
            <p:nvPr/>
          </p:nvSpPr>
          <p:spPr bwMode="blackWhite">
            <a:xfrm rot="130418">
              <a:off x="4811265" y="3788011"/>
              <a:ext cx="1543474" cy="1453179"/>
            </a:xfrm>
            <a:custGeom>
              <a:avLst/>
              <a:gdLst>
                <a:gd name="T0" fmla="*/ 585 w 1033"/>
                <a:gd name="T1" fmla="*/ 1 h 904"/>
                <a:gd name="T2" fmla="*/ 573 w 1033"/>
                <a:gd name="T3" fmla="*/ 41 h 904"/>
                <a:gd name="T4" fmla="*/ 556 w 1033"/>
                <a:gd name="T5" fmla="*/ 78 h 904"/>
                <a:gd name="T6" fmla="*/ 537 w 1033"/>
                <a:gd name="T7" fmla="*/ 116 h 904"/>
                <a:gd name="T8" fmla="*/ 514 w 1033"/>
                <a:gd name="T9" fmla="*/ 150 h 904"/>
                <a:gd name="T10" fmla="*/ 488 w 1033"/>
                <a:gd name="T11" fmla="*/ 182 h 904"/>
                <a:gd name="T12" fmla="*/ 459 w 1033"/>
                <a:gd name="T13" fmla="*/ 212 h 904"/>
                <a:gd name="T14" fmla="*/ 427 w 1033"/>
                <a:gd name="T15" fmla="*/ 239 h 904"/>
                <a:gd name="T16" fmla="*/ 393 w 1033"/>
                <a:gd name="T17" fmla="*/ 262 h 904"/>
                <a:gd name="T18" fmla="*/ 356 w 1033"/>
                <a:gd name="T19" fmla="*/ 283 h 904"/>
                <a:gd name="T20" fmla="*/ 317 w 1033"/>
                <a:gd name="T21" fmla="*/ 301 h 904"/>
                <a:gd name="T22" fmla="*/ 277 w 1033"/>
                <a:gd name="T23" fmla="*/ 314 h 904"/>
                <a:gd name="T24" fmla="*/ 236 w 1033"/>
                <a:gd name="T25" fmla="*/ 323 h 904"/>
                <a:gd name="T26" fmla="*/ 235 w 1033"/>
                <a:gd name="T27" fmla="*/ 187 h 904"/>
                <a:gd name="T28" fmla="*/ 159 w 1033"/>
                <a:gd name="T29" fmla="*/ 298 h 904"/>
                <a:gd name="T30" fmla="*/ 80 w 1033"/>
                <a:gd name="T31" fmla="*/ 409 h 904"/>
                <a:gd name="T32" fmla="*/ 0 w 1033"/>
                <a:gd name="T33" fmla="*/ 517 h 904"/>
                <a:gd name="T34" fmla="*/ 236 w 1033"/>
                <a:gd name="T35" fmla="*/ 903 h 904"/>
                <a:gd name="T36" fmla="*/ 236 w 1033"/>
                <a:gd name="T37" fmla="*/ 766 h 904"/>
                <a:gd name="T38" fmla="*/ 295 w 1033"/>
                <a:gd name="T39" fmla="*/ 759 h 904"/>
                <a:gd name="T40" fmla="*/ 353 w 1033"/>
                <a:gd name="T41" fmla="*/ 747 h 904"/>
                <a:gd name="T42" fmla="*/ 411 w 1033"/>
                <a:gd name="T43" fmla="*/ 733 h 904"/>
                <a:gd name="T44" fmla="*/ 467 w 1033"/>
                <a:gd name="T45" fmla="*/ 713 h 904"/>
                <a:gd name="T46" fmla="*/ 522 w 1033"/>
                <a:gd name="T47" fmla="*/ 691 h 904"/>
                <a:gd name="T48" fmla="*/ 575 w 1033"/>
                <a:gd name="T49" fmla="*/ 665 h 904"/>
                <a:gd name="T50" fmla="*/ 626 w 1033"/>
                <a:gd name="T51" fmla="*/ 635 h 904"/>
                <a:gd name="T52" fmla="*/ 676 w 1033"/>
                <a:gd name="T53" fmla="*/ 601 h 904"/>
                <a:gd name="T54" fmla="*/ 724 w 1033"/>
                <a:gd name="T55" fmla="*/ 564 h 904"/>
                <a:gd name="T56" fmla="*/ 768 w 1033"/>
                <a:gd name="T57" fmla="*/ 525 h 904"/>
                <a:gd name="T58" fmla="*/ 811 w 1033"/>
                <a:gd name="T59" fmla="*/ 481 h 904"/>
                <a:gd name="T60" fmla="*/ 849 w 1033"/>
                <a:gd name="T61" fmla="*/ 435 h 904"/>
                <a:gd name="T62" fmla="*/ 884 w 1033"/>
                <a:gd name="T63" fmla="*/ 387 h 904"/>
                <a:gd name="T64" fmla="*/ 916 w 1033"/>
                <a:gd name="T65" fmla="*/ 337 h 904"/>
                <a:gd name="T66" fmla="*/ 945 w 1033"/>
                <a:gd name="T67" fmla="*/ 284 h 904"/>
                <a:gd name="T68" fmla="*/ 970 w 1033"/>
                <a:gd name="T69" fmla="*/ 231 h 904"/>
                <a:gd name="T70" fmla="*/ 991 w 1033"/>
                <a:gd name="T71" fmla="*/ 174 h 904"/>
                <a:gd name="T72" fmla="*/ 1009 w 1033"/>
                <a:gd name="T73" fmla="*/ 117 h 904"/>
                <a:gd name="T74" fmla="*/ 1023 w 1033"/>
                <a:gd name="T75" fmla="*/ 58 h 904"/>
                <a:gd name="T76" fmla="*/ 1032 w 1033"/>
                <a:gd name="T77" fmla="*/ 0 h 904"/>
                <a:gd name="T78" fmla="*/ 812 w 1033"/>
                <a:gd name="T79" fmla="*/ 132 h 904"/>
                <a:gd name="T80" fmla="*/ 585 w 1033"/>
                <a:gd name="T81" fmla="*/ 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a:solidFill>
                  <a:srgbClr val="F9F9F9"/>
                </a:solidFill>
                <a:latin typeface="微软雅黑" panose="020B0503020204020204" pitchFamily="34" charset="-122"/>
                <a:ea typeface="微软雅黑" panose="020B0503020204020204" pitchFamily="34" charset="-122"/>
              </a:endParaRPr>
            </a:p>
          </p:txBody>
        </p:sp>
        <p:sp>
          <p:nvSpPr>
            <p:cNvPr id="95" name="Freeform 15"/>
            <p:cNvSpPr/>
            <p:nvPr/>
          </p:nvSpPr>
          <p:spPr bwMode="blackWhite">
            <a:xfrm rot="20777216">
              <a:off x="3074257" y="3914873"/>
              <a:ext cx="1470243" cy="1309137"/>
            </a:xfrm>
            <a:custGeom>
              <a:avLst/>
              <a:gdLst>
                <a:gd name="T0" fmla="*/ 929 w 930"/>
                <a:gd name="T1" fmla="*/ 645 h 1075"/>
                <a:gd name="T2" fmla="*/ 887 w 930"/>
                <a:gd name="T3" fmla="*/ 634 h 1075"/>
                <a:gd name="T4" fmla="*/ 847 w 930"/>
                <a:gd name="T5" fmla="*/ 620 h 1075"/>
                <a:gd name="T6" fmla="*/ 807 w 930"/>
                <a:gd name="T7" fmla="*/ 603 h 1075"/>
                <a:gd name="T8" fmla="*/ 771 w 930"/>
                <a:gd name="T9" fmla="*/ 582 h 1075"/>
                <a:gd name="T10" fmla="*/ 735 w 930"/>
                <a:gd name="T11" fmla="*/ 557 h 1075"/>
                <a:gd name="T12" fmla="*/ 703 w 930"/>
                <a:gd name="T13" fmla="*/ 529 h 1075"/>
                <a:gd name="T14" fmla="*/ 673 w 930"/>
                <a:gd name="T15" fmla="*/ 497 h 1075"/>
                <a:gd name="T16" fmla="*/ 648 w 930"/>
                <a:gd name="T17" fmla="*/ 465 h 1075"/>
                <a:gd name="T18" fmla="*/ 624 w 930"/>
                <a:gd name="T19" fmla="*/ 428 h 1075"/>
                <a:gd name="T20" fmla="*/ 607 w 930"/>
                <a:gd name="T21" fmla="*/ 398 h 1075"/>
                <a:gd name="T22" fmla="*/ 594 w 930"/>
                <a:gd name="T23" fmla="*/ 366 h 1075"/>
                <a:gd name="T24" fmla="*/ 583 w 930"/>
                <a:gd name="T25" fmla="*/ 332 h 1075"/>
                <a:gd name="T26" fmla="*/ 577 w 930"/>
                <a:gd name="T27" fmla="*/ 298 h 1075"/>
                <a:gd name="T28" fmla="*/ 575 w 930"/>
                <a:gd name="T29" fmla="*/ 264 h 1075"/>
                <a:gd name="T30" fmla="*/ 576 w 930"/>
                <a:gd name="T31" fmla="*/ 229 h 1075"/>
                <a:gd name="T32" fmla="*/ 748 w 930"/>
                <a:gd name="T33" fmla="*/ 229 h 1075"/>
                <a:gd name="T34" fmla="*/ 360 w 930"/>
                <a:gd name="T35" fmla="*/ 0 h 1075"/>
                <a:gd name="T36" fmla="*/ 0 w 930"/>
                <a:gd name="T37" fmla="*/ 236 h 1075"/>
                <a:gd name="T38" fmla="*/ 136 w 930"/>
                <a:gd name="T39" fmla="*/ 237 h 1075"/>
                <a:gd name="T40" fmla="*/ 141 w 930"/>
                <a:gd name="T41" fmla="*/ 299 h 1075"/>
                <a:gd name="T42" fmla="*/ 150 w 930"/>
                <a:gd name="T43" fmla="*/ 362 h 1075"/>
                <a:gd name="T44" fmla="*/ 165 w 930"/>
                <a:gd name="T45" fmla="*/ 422 h 1075"/>
                <a:gd name="T46" fmla="*/ 182 w 930"/>
                <a:gd name="T47" fmla="*/ 483 h 1075"/>
                <a:gd name="T48" fmla="*/ 204 w 930"/>
                <a:gd name="T49" fmla="*/ 541 h 1075"/>
                <a:gd name="T50" fmla="*/ 231 w 930"/>
                <a:gd name="T51" fmla="*/ 598 h 1075"/>
                <a:gd name="T52" fmla="*/ 262 w 930"/>
                <a:gd name="T53" fmla="*/ 653 h 1075"/>
                <a:gd name="T54" fmla="*/ 296 w 930"/>
                <a:gd name="T55" fmla="*/ 704 h 1075"/>
                <a:gd name="T56" fmla="*/ 333 w 930"/>
                <a:gd name="T57" fmla="*/ 752 h 1075"/>
                <a:gd name="T58" fmla="*/ 374 w 930"/>
                <a:gd name="T59" fmla="*/ 797 h 1075"/>
                <a:gd name="T60" fmla="*/ 419 w 930"/>
                <a:gd name="T61" fmla="*/ 841 h 1075"/>
                <a:gd name="T62" fmla="*/ 465 w 930"/>
                <a:gd name="T63" fmla="*/ 880 h 1075"/>
                <a:gd name="T64" fmla="*/ 514 w 930"/>
                <a:gd name="T65" fmla="*/ 917 h 1075"/>
                <a:gd name="T66" fmla="*/ 566 w 930"/>
                <a:gd name="T67" fmla="*/ 951 h 1075"/>
                <a:gd name="T68" fmla="*/ 620 w 930"/>
                <a:gd name="T69" fmla="*/ 980 h 1075"/>
                <a:gd name="T70" fmla="*/ 675 w 930"/>
                <a:gd name="T71" fmla="*/ 1007 h 1075"/>
                <a:gd name="T72" fmla="*/ 732 w 930"/>
                <a:gd name="T73" fmla="*/ 1029 h 1075"/>
                <a:gd name="T74" fmla="*/ 790 w 930"/>
                <a:gd name="T75" fmla="*/ 1048 h 1075"/>
                <a:gd name="T76" fmla="*/ 849 w 930"/>
                <a:gd name="T77" fmla="*/ 1062 h 1075"/>
                <a:gd name="T78" fmla="*/ 910 w 930"/>
                <a:gd name="T79" fmla="*/ 1074 h 1075"/>
                <a:gd name="T80" fmla="*/ 772 w 930"/>
                <a:gd name="T81" fmla="*/ 845 h 1075"/>
                <a:gd name="T82" fmla="*/ 929 w 930"/>
                <a:gd name="T83" fmla="*/ 64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a:solidFill>
                  <a:srgbClr val="F9F9F9"/>
                </a:solidFill>
                <a:latin typeface="微软雅黑" panose="020B0503020204020204" pitchFamily="34" charset="-122"/>
                <a:ea typeface="微软雅黑" panose="020B0503020204020204" pitchFamily="34" charset="-122"/>
              </a:endParaRPr>
            </a:p>
          </p:txBody>
        </p:sp>
        <p:sp>
          <p:nvSpPr>
            <p:cNvPr id="96" name="Freeform 16"/>
            <p:cNvSpPr/>
            <p:nvPr/>
          </p:nvSpPr>
          <p:spPr bwMode="blackWhite">
            <a:xfrm rot="668499">
              <a:off x="5313117" y="2159035"/>
              <a:ext cx="1383290" cy="1551537"/>
            </a:xfrm>
            <a:custGeom>
              <a:avLst/>
              <a:gdLst>
                <a:gd name="T0" fmla="*/ 554 w 943"/>
                <a:gd name="T1" fmla="*/ 1064 h 1065"/>
                <a:gd name="T2" fmla="*/ 942 w 943"/>
                <a:gd name="T3" fmla="*/ 840 h 1065"/>
                <a:gd name="T4" fmla="*/ 781 w 943"/>
                <a:gd name="T5" fmla="*/ 840 h 1065"/>
                <a:gd name="T6" fmla="*/ 776 w 943"/>
                <a:gd name="T7" fmla="*/ 778 h 1065"/>
                <a:gd name="T8" fmla="*/ 767 w 943"/>
                <a:gd name="T9" fmla="*/ 716 h 1065"/>
                <a:gd name="T10" fmla="*/ 754 w 943"/>
                <a:gd name="T11" fmla="*/ 655 h 1065"/>
                <a:gd name="T12" fmla="*/ 737 w 943"/>
                <a:gd name="T13" fmla="*/ 595 h 1065"/>
                <a:gd name="T14" fmla="*/ 714 w 943"/>
                <a:gd name="T15" fmla="*/ 536 h 1065"/>
                <a:gd name="T16" fmla="*/ 688 w 943"/>
                <a:gd name="T17" fmla="*/ 480 h 1065"/>
                <a:gd name="T18" fmla="*/ 658 w 943"/>
                <a:gd name="T19" fmla="*/ 425 h 1065"/>
                <a:gd name="T20" fmla="*/ 624 w 943"/>
                <a:gd name="T21" fmla="*/ 372 h 1065"/>
                <a:gd name="T22" fmla="*/ 586 w 943"/>
                <a:gd name="T23" fmla="*/ 323 h 1065"/>
                <a:gd name="T24" fmla="*/ 547 w 943"/>
                <a:gd name="T25" fmla="*/ 275 h 1065"/>
                <a:gd name="T26" fmla="*/ 502 w 943"/>
                <a:gd name="T27" fmla="*/ 232 h 1065"/>
                <a:gd name="T28" fmla="*/ 455 w 943"/>
                <a:gd name="T29" fmla="*/ 191 h 1065"/>
                <a:gd name="T30" fmla="*/ 405 w 943"/>
                <a:gd name="T31" fmla="*/ 153 h 1065"/>
                <a:gd name="T32" fmla="*/ 352 w 943"/>
                <a:gd name="T33" fmla="*/ 120 h 1065"/>
                <a:gd name="T34" fmla="*/ 298 w 943"/>
                <a:gd name="T35" fmla="*/ 89 h 1065"/>
                <a:gd name="T36" fmla="*/ 241 w 943"/>
                <a:gd name="T37" fmla="*/ 63 h 1065"/>
                <a:gd name="T38" fmla="*/ 182 w 943"/>
                <a:gd name="T39" fmla="*/ 41 h 1065"/>
                <a:gd name="T40" fmla="*/ 122 w 943"/>
                <a:gd name="T41" fmla="*/ 23 h 1065"/>
                <a:gd name="T42" fmla="*/ 61 w 943"/>
                <a:gd name="T43" fmla="*/ 9 h 1065"/>
                <a:gd name="T44" fmla="*/ 0 w 943"/>
                <a:gd name="T45" fmla="*/ 0 h 1065"/>
                <a:gd name="T46" fmla="*/ 137 w 943"/>
                <a:gd name="T47" fmla="*/ 226 h 1065"/>
                <a:gd name="T48" fmla="*/ 5 w 943"/>
                <a:gd name="T49" fmla="*/ 451 h 1065"/>
                <a:gd name="T50" fmla="*/ 48 w 943"/>
                <a:gd name="T51" fmla="*/ 465 h 1065"/>
                <a:gd name="T52" fmla="*/ 90 w 943"/>
                <a:gd name="T53" fmla="*/ 483 h 1065"/>
                <a:gd name="T54" fmla="*/ 130 w 943"/>
                <a:gd name="T55" fmla="*/ 505 h 1065"/>
                <a:gd name="T56" fmla="*/ 168 w 943"/>
                <a:gd name="T57" fmla="*/ 531 h 1065"/>
                <a:gd name="T58" fmla="*/ 202 w 943"/>
                <a:gd name="T59" fmla="*/ 561 h 1065"/>
                <a:gd name="T60" fmla="*/ 233 w 943"/>
                <a:gd name="T61" fmla="*/ 594 h 1065"/>
                <a:gd name="T62" fmla="*/ 262 w 943"/>
                <a:gd name="T63" fmla="*/ 629 h 1065"/>
                <a:gd name="T64" fmla="*/ 285 w 943"/>
                <a:gd name="T65" fmla="*/ 668 h 1065"/>
                <a:gd name="T66" fmla="*/ 305 w 943"/>
                <a:gd name="T67" fmla="*/ 709 h 1065"/>
                <a:gd name="T68" fmla="*/ 321 w 943"/>
                <a:gd name="T69" fmla="*/ 751 h 1065"/>
                <a:gd name="T70" fmla="*/ 333 w 943"/>
                <a:gd name="T71" fmla="*/ 795 h 1065"/>
                <a:gd name="T72" fmla="*/ 340 w 943"/>
                <a:gd name="T73" fmla="*/ 840 h 1065"/>
                <a:gd name="T74" fmla="*/ 188 w 943"/>
                <a:gd name="T75" fmla="*/ 841 h 1065"/>
                <a:gd name="T76" fmla="*/ 554 w 943"/>
                <a:gd name="T77" fmla="*/ 106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a:solidFill>
                  <a:srgbClr val="F9F9F9"/>
                </a:solidFill>
                <a:latin typeface="微软雅黑" panose="020B0503020204020204" pitchFamily="34" charset="-122"/>
                <a:ea typeface="微软雅黑" panose="020B0503020204020204" pitchFamily="34" charset="-122"/>
              </a:endParaRPr>
            </a:p>
          </p:txBody>
        </p:sp>
        <p:sp>
          <p:nvSpPr>
            <p:cNvPr id="101" name="Freeform 13"/>
            <p:cNvSpPr/>
            <p:nvPr/>
          </p:nvSpPr>
          <p:spPr bwMode="blackWhite">
            <a:xfrm rot="1675871">
              <a:off x="3735614" y="1340492"/>
              <a:ext cx="1560080" cy="1326119"/>
            </a:xfrm>
            <a:custGeom>
              <a:avLst/>
              <a:gdLst>
                <a:gd name="T0" fmla="*/ 455 w 1057"/>
                <a:gd name="T1" fmla="*/ 879 h 900"/>
                <a:gd name="T2" fmla="*/ 471 w 1057"/>
                <a:gd name="T3" fmla="*/ 838 h 900"/>
                <a:gd name="T4" fmla="*/ 490 w 1057"/>
                <a:gd name="T5" fmla="*/ 799 h 900"/>
                <a:gd name="T6" fmla="*/ 514 w 1057"/>
                <a:gd name="T7" fmla="*/ 762 h 900"/>
                <a:gd name="T8" fmla="*/ 541 w 1057"/>
                <a:gd name="T9" fmla="*/ 728 h 900"/>
                <a:gd name="T10" fmla="*/ 570 w 1057"/>
                <a:gd name="T11" fmla="*/ 696 h 900"/>
                <a:gd name="T12" fmla="*/ 603 w 1057"/>
                <a:gd name="T13" fmla="*/ 667 h 900"/>
                <a:gd name="T14" fmla="*/ 639 w 1057"/>
                <a:gd name="T15" fmla="*/ 642 h 900"/>
                <a:gd name="T16" fmla="*/ 676 w 1057"/>
                <a:gd name="T17" fmla="*/ 621 h 900"/>
                <a:gd name="T18" fmla="*/ 713 w 1057"/>
                <a:gd name="T19" fmla="*/ 605 h 900"/>
                <a:gd name="T20" fmla="*/ 753 w 1057"/>
                <a:gd name="T21" fmla="*/ 591 h 900"/>
                <a:gd name="T22" fmla="*/ 793 w 1057"/>
                <a:gd name="T23" fmla="*/ 581 h 900"/>
                <a:gd name="T24" fmla="*/ 834 w 1057"/>
                <a:gd name="T25" fmla="*/ 575 h 900"/>
                <a:gd name="T26" fmla="*/ 833 w 1057"/>
                <a:gd name="T27" fmla="*/ 711 h 900"/>
                <a:gd name="T28" fmla="*/ 1056 w 1057"/>
                <a:gd name="T29" fmla="*/ 374 h 900"/>
                <a:gd name="T30" fmla="*/ 818 w 1057"/>
                <a:gd name="T31" fmla="*/ 0 h 900"/>
                <a:gd name="T32" fmla="*/ 819 w 1057"/>
                <a:gd name="T33" fmla="*/ 137 h 900"/>
                <a:gd name="T34" fmla="*/ 757 w 1057"/>
                <a:gd name="T35" fmla="*/ 143 h 900"/>
                <a:gd name="T36" fmla="*/ 694 w 1057"/>
                <a:gd name="T37" fmla="*/ 154 h 900"/>
                <a:gd name="T38" fmla="*/ 634 w 1057"/>
                <a:gd name="T39" fmla="*/ 168 h 900"/>
                <a:gd name="T40" fmla="*/ 574 w 1057"/>
                <a:gd name="T41" fmla="*/ 188 h 900"/>
                <a:gd name="T42" fmla="*/ 516 w 1057"/>
                <a:gd name="T43" fmla="*/ 211 h 900"/>
                <a:gd name="T44" fmla="*/ 460 w 1057"/>
                <a:gd name="T45" fmla="*/ 238 h 900"/>
                <a:gd name="T46" fmla="*/ 405 w 1057"/>
                <a:gd name="T47" fmla="*/ 270 h 900"/>
                <a:gd name="T48" fmla="*/ 352 w 1057"/>
                <a:gd name="T49" fmla="*/ 306 h 900"/>
                <a:gd name="T50" fmla="*/ 302 w 1057"/>
                <a:gd name="T51" fmla="*/ 346 h 900"/>
                <a:gd name="T52" fmla="*/ 255 w 1057"/>
                <a:gd name="T53" fmla="*/ 390 h 900"/>
                <a:gd name="T54" fmla="*/ 211 w 1057"/>
                <a:gd name="T55" fmla="*/ 437 h 900"/>
                <a:gd name="T56" fmla="*/ 170 w 1057"/>
                <a:gd name="T57" fmla="*/ 486 h 900"/>
                <a:gd name="T58" fmla="*/ 134 w 1057"/>
                <a:gd name="T59" fmla="*/ 539 h 900"/>
                <a:gd name="T60" fmla="*/ 101 w 1057"/>
                <a:gd name="T61" fmla="*/ 595 h 900"/>
                <a:gd name="T62" fmla="*/ 72 w 1057"/>
                <a:gd name="T63" fmla="*/ 653 h 900"/>
                <a:gd name="T64" fmla="*/ 47 w 1057"/>
                <a:gd name="T65" fmla="*/ 711 h 900"/>
                <a:gd name="T66" fmla="*/ 27 w 1057"/>
                <a:gd name="T67" fmla="*/ 773 h 900"/>
                <a:gd name="T68" fmla="*/ 11 w 1057"/>
                <a:gd name="T69" fmla="*/ 835 h 900"/>
                <a:gd name="T70" fmla="*/ 0 w 1057"/>
                <a:gd name="T71" fmla="*/ 899 h 900"/>
                <a:gd name="T72" fmla="*/ 238 w 1057"/>
                <a:gd name="T73" fmla="*/ 741 h 900"/>
                <a:gd name="T74" fmla="*/ 455 w 1057"/>
                <a:gd name="T75" fmla="*/ 87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defTabSz="914400">
                <a:lnSpc>
                  <a:spcPct val="120000"/>
                </a:lnSpc>
                <a:defRPr/>
              </a:pPr>
              <a:endParaRPr lang="zh-CN" altLang="en-US" sz="900" kern="0">
                <a:solidFill>
                  <a:srgbClr val="F9F9F9"/>
                </a:solidFill>
                <a:latin typeface="微软雅黑" panose="020B0503020204020204" pitchFamily="34" charset="-122"/>
                <a:ea typeface="微软雅黑" panose="020B0503020204020204" pitchFamily="34" charset="-122"/>
              </a:endParaRPr>
            </a:p>
          </p:txBody>
        </p:sp>
        <p:sp>
          <p:nvSpPr>
            <p:cNvPr id="102" name="文本框 101"/>
            <p:cNvSpPr txBox="1"/>
            <p:nvPr/>
          </p:nvSpPr>
          <p:spPr>
            <a:xfrm rot="16770541">
              <a:off x="2568069" y="2726060"/>
              <a:ext cx="1226317" cy="508325"/>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anose="020B0503020204020204" pitchFamily="34" charset="-122"/>
                  <a:ea typeface="微软雅黑" panose="020B0503020204020204" pitchFamily="34" charset="-122"/>
                </a:rPr>
                <a:t>MES</a:t>
              </a:r>
              <a:endParaRPr lang="en-US" altLang="zh-CN" sz="1200" b="1" kern="0" noProof="1">
                <a:solidFill>
                  <a:schemeClr val="bg1"/>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3934383" y="1924858"/>
              <a:ext cx="1226317" cy="513938"/>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anose="020B0503020204020204" pitchFamily="34" charset="-122"/>
                  <a:ea typeface="微软雅黑" panose="020B0503020204020204" pitchFamily="34" charset="-122"/>
                </a:rPr>
                <a:t>APS</a:t>
              </a:r>
              <a:endParaRPr lang="en-US" altLang="zh-CN" sz="1200" b="1" kern="0" noProof="1">
                <a:solidFill>
                  <a:schemeClr val="bg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rot="4152008">
              <a:off x="5275699" y="2715045"/>
              <a:ext cx="1226317" cy="508325"/>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anose="020B0503020204020204" pitchFamily="34" charset="-122"/>
                  <a:ea typeface="微软雅黑" panose="020B0503020204020204" pitchFamily="34" charset="-122"/>
                </a:rPr>
                <a:t>QMS</a:t>
              </a:r>
              <a:endParaRPr lang="en-US" altLang="zh-CN" sz="1200" b="1" kern="0" noProof="1">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rot="19409707">
              <a:off x="5068580" y="4171109"/>
              <a:ext cx="1226317" cy="513938"/>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anose="020B0503020204020204" pitchFamily="34" charset="-122"/>
                  <a:ea typeface="微软雅黑" panose="020B0503020204020204" pitchFamily="34" charset="-122"/>
                </a:rPr>
                <a:t>TPM</a:t>
              </a:r>
              <a:endParaRPr lang="en-US" altLang="zh-CN" sz="1200" b="1" kern="0" noProof="1">
                <a:solidFill>
                  <a:schemeClr val="bg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rot="2510050">
              <a:off x="3149577" y="4234887"/>
              <a:ext cx="1226317" cy="513938"/>
            </a:xfrm>
            <a:prstGeom prst="rect">
              <a:avLst/>
            </a:prstGeom>
            <a:noFill/>
          </p:spPr>
          <p:txBody>
            <a:bodyPr wrap="square">
              <a:spAutoFit/>
            </a:bodyPr>
            <a:lstStyle/>
            <a:p>
              <a:pPr algn="ctr" defTabSz="914400">
                <a:spcBef>
                  <a:spcPts val="1200"/>
                </a:spcBef>
                <a:defRPr/>
              </a:pPr>
              <a:r>
                <a:rPr lang="en-US" altLang="zh-CN" sz="1200" b="1" kern="0" noProof="1">
                  <a:solidFill>
                    <a:schemeClr val="bg1"/>
                  </a:solidFill>
                  <a:latin typeface="微软雅黑" panose="020B0503020204020204" pitchFamily="34" charset="-122"/>
                  <a:ea typeface="微软雅黑" panose="020B0503020204020204" pitchFamily="34" charset="-122"/>
                </a:rPr>
                <a:t>WMS</a:t>
              </a:r>
              <a:endParaRPr lang="en-US" altLang="zh-CN" sz="1200" b="1" kern="0" noProof="1">
                <a:solidFill>
                  <a:schemeClr val="bg1"/>
                </a:solidFill>
                <a:latin typeface="微软雅黑" panose="020B0503020204020204" pitchFamily="34" charset="-122"/>
                <a:ea typeface="微软雅黑" panose="020B0503020204020204" pitchFamily="34" charset="-122"/>
              </a:endParaRPr>
            </a:p>
          </p:txBody>
        </p:sp>
        <p:sp>
          <p:nvSpPr>
            <p:cNvPr id="109" name="Oval 10"/>
            <p:cNvSpPr>
              <a:spLocks noChangeArrowheads="1"/>
            </p:cNvSpPr>
            <p:nvPr/>
          </p:nvSpPr>
          <p:spPr bwMode="gray">
            <a:xfrm>
              <a:off x="4104825" y="2773006"/>
              <a:ext cx="1055874" cy="1049218"/>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0" tIns="0" rIns="0" bIns="0" anchor="ctr"/>
            <a:lstStyle/>
            <a:p>
              <a:pPr algn="ctr" defTabSz="914400">
                <a:spcBef>
                  <a:spcPts val="1200"/>
                </a:spcBef>
                <a:defRPr/>
              </a:pPr>
              <a:r>
                <a:rPr lang="en-US" altLang="zh-CN" sz="1200" b="1" kern="0" noProof="1">
                  <a:solidFill>
                    <a:srgbClr val="7D7D7D"/>
                  </a:solidFill>
                  <a:latin typeface="微软雅黑" panose="020B0503020204020204" pitchFamily="34" charset="-122"/>
                  <a:ea typeface="微软雅黑" panose="020B0503020204020204" pitchFamily="34" charset="-122"/>
                </a:rPr>
                <a:t>LINX</a:t>
              </a:r>
              <a:endParaRPr lang="zh-CN" altLang="zh-CN" sz="1200" b="1" kern="0" noProof="1">
                <a:solidFill>
                  <a:srgbClr val="7D7D7D"/>
                </a:solidFill>
                <a:latin typeface="微软雅黑" panose="020B0503020204020204" pitchFamily="34" charset="-122"/>
                <a:ea typeface="微软雅黑" panose="020B0503020204020204" pitchFamily="34" charset="-122"/>
              </a:endParaRPr>
            </a:p>
          </p:txBody>
        </p:sp>
      </p:grpSp>
      <p:sp>
        <p:nvSpPr>
          <p:cNvPr id="118" name="TextBox 5"/>
          <p:cNvSpPr txBox="1"/>
          <p:nvPr/>
        </p:nvSpPr>
        <p:spPr>
          <a:xfrm>
            <a:off x="3660413" y="22800597"/>
            <a:ext cx="4123797" cy="369332"/>
          </a:xfrm>
          <a:prstGeom prst="rect">
            <a:avLst/>
          </a:prstGeom>
          <a:noFill/>
        </p:spPr>
        <p:txBody>
          <a:bodyPr wrap="square" rtlCol="0">
            <a:spAutoFit/>
          </a:bodyPr>
          <a:lstStyle/>
          <a:p>
            <a:pPr>
              <a:defRPr/>
            </a:pPr>
            <a:r>
              <a:rPr lang="en-US" altLang="zh-CN" b="1" dirty="0">
                <a:solidFill>
                  <a:prstClr val="black"/>
                </a:solidFill>
                <a:latin typeface="等线" panose="02010600030101010101" pitchFamily="2" charset="-122"/>
                <a:ea typeface="等线" panose="02010600030101010101" pitchFamily="2" charset="-122"/>
              </a:rPr>
              <a:t>EAM</a:t>
            </a:r>
            <a:r>
              <a:rPr lang="zh-CN" altLang="en-US" b="1" dirty="0">
                <a:solidFill>
                  <a:prstClr val="black"/>
                </a:solidFill>
                <a:latin typeface="等线" panose="02010600030101010101" pitchFamily="2" charset="-122"/>
                <a:ea typeface="等线" panose="02010600030101010101" pitchFamily="2" charset="-122"/>
              </a:rPr>
              <a:t>设备管理系统</a:t>
            </a:r>
            <a:endParaRPr lang="zh-CN" altLang="en-US" b="1" dirty="0">
              <a:solidFill>
                <a:prstClr val="black"/>
              </a:solidFill>
              <a:latin typeface="等线" panose="02010600030101010101" pitchFamily="2" charset="-122"/>
              <a:ea typeface="等线" panose="02010600030101010101" pitchFamily="2" charset="-122"/>
            </a:endParaRPr>
          </a:p>
        </p:txBody>
      </p:sp>
      <p:sp>
        <p:nvSpPr>
          <p:cNvPr id="119" name="TextBox 6"/>
          <p:cNvSpPr txBox="1"/>
          <p:nvPr/>
        </p:nvSpPr>
        <p:spPr>
          <a:xfrm>
            <a:off x="138834" y="23286965"/>
            <a:ext cx="7409726" cy="1446550"/>
          </a:xfrm>
          <a:prstGeom prst="rect">
            <a:avLst/>
          </a:prstGeom>
          <a:noFill/>
        </p:spPr>
        <p:txBody>
          <a:bodyPr wrap="square" rtlCol="0">
            <a:spAutoFit/>
          </a:bodyPr>
          <a:lstStyle/>
          <a:p>
            <a:pPr>
              <a:defRPr/>
            </a:pPr>
            <a:r>
              <a:rPr lang="en-US" altLang="zh-CN" sz="1100" dirty="0">
                <a:solidFill>
                  <a:prstClr val="black"/>
                </a:solidFill>
                <a:latin typeface="Calibri" panose="020F0502020204030204"/>
                <a:ea typeface="等线" panose="02010600030101010101" pitchFamily="2" charset="-122"/>
              </a:rPr>
              <a:t>EAM</a:t>
            </a:r>
            <a:r>
              <a:rPr lang="zh-CN" altLang="en-US" sz="1100" dirty="0">
                <a:solidFill>
                  <a:prstClr val="black"/>
                </a:solidFill>
                <a:latin typeface="Calibri" panose="020F0502020204030204"/>
                <a:ea typeface="等线" panose="02010600030101010101" pitchFamily="2" charset="-122"/>
              </a:rPr>
              <a:t>设备维修体系系统模块，覆盖设备、工装、夹具、检具、模具的一体化管理。涵盖固定资产管理、点检、维修、预防性保养、备品备件管理， 覆盖设备全生命周期的管理包括事后维修、定期校验、预防维护、生产维护，利用维护保养计划提醒、派工的电子化操作，提升维护保养的及时性、达成率，降低设备发生故障的机率，提高企业利润、降低成本。</a:t>
            </a:r>
            <a:endParaRPr lang="zh-CN" altLang="en-US"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实现电脑、平板等多种接入方式，方便用户及时、高效地操作处理。全面实现设备效率、维护保养的电子化、网络化、智能化，更加及时有效地反应设备运行情况。</a:t>
            </a:r>
            <a:endParaRPr lang="zh-CN" altLang="en-US"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通过与</a:t>
            </a:r>
            <a:r>
              <a:rPr lang="en-US" altLang="zh-CN" sz="1100" dirty="0">
                <a:solidFill>
                  <a:prstClr val="black"/>
                </a:solidFill>
                <a:latin typeface="Calibri" panose="020F0502020204030204"/>
                <a:ea typeface="等线" panose="02010600030101010101" pitchFamily="2" charset="-122"/>
              </a:rPr>
              <a:t>ANDON</a:t>
            </a:r>
            <a:r>
              <a:rPr lang="zh-CN" altLang="en-US" sz="1100" dirty="0">
                <a:solidFill>
                  <a:prstClr val="black"/>
                </a:solidFill>
                <a:latin typeface="Calibri" panose="020F0502020204030204"/>
                <a:ea typeface="等线" panose="02010600030101010101" pitchFamily="2" charset="-122"/>
              </a:rPr>
              <a:t>系统的集成，实现现场生产、设备状态的全可视化，提供实时数据信息，有助于提升现场管理水平。</a:t>
            </a:r>
            <a:endParaRPr lang="en-US" altLang="zh-CN" sz="1100" dirty="0">
              <a:solidFill>
                <a:prstClr val="black"/>
              </a:solidFill>
              <a:latin typeface="Calibri" panose="020F0502020204030204"/>
              <a:ea typeface="等线" panose="02010600030101010101" pitchFamily="2" charset="-122"/>
            </a:endParaRPr>
          </a:p>
          <a:p>
            <a:pPr>
              <a:defRPr/>
            </a:pPr>
            <a:r>
              <a:rPr lang="zh-CN" altLang="en-US" sz="1100" dirty="0">
                <a:solidFill>
                  <a:prstClr val="black"/>
                </a:solidFill>
                <a:latin typeface="Calibri" panose="020F0502020204030204"/>
                <a:ea typeface="等线" panose="02010600030101010101" pitchFamily="2" charset="-122"/>
              </a:rPr>
              <a:t>集成震动、电压、 电流传感器实现设备的预期性维修。</a:t>
            </a:r>
            <a:endParaRPr lang="zh-CN" altLang="en-US" sz="1100" dirty="0">
              <a:solidFill>
                <a:prstClr val="black"/>
              </a:solidFill>
              <a:latin typeface="Calibri" panose="020F0502020204030204"/>
              <a:ea typeface="等线" panose="02010600030101010101" pitchFamily="2" charset="-122"/>
            </a:endParaRPr>
          </a:p>
        </p:txBody>
      </p:sp>
      <p:pic>
        <p:nvPicPr>
          <p:cNvPr id="120" name="图片 119"/>
          <p:cNvPicPr>
            <a:picLocks noChangeAspect="1"/>
          </p:cNvPicPr>
          <p:nvPr/>
        </p:nvPicPr>
        <p:blipFill>
          <a:blip r:embed="rId8"/>
          <a:stretch>
            <a:fillRect/>
          </a:stretch>
        </p:blipFill>
        <p:spPr>
          <a:xfrm>
            <a:off x="9701217" y="22951347"/>
            <a:ext cx="2024400" cy="974254"/>
          </a:xfrm>
          <a:prstGeom prst="rect">
            <a:avLst/>
          </a:prstGeom>
        </p:spPr>
      </p:pic>
      <p:pic>
        <p:nvPicPr>
          <p:cNvPr id="121" name="图片 120"/>
          <p:cNvPicPr>
            <a:picLocks noChangeAspect="1"/>
          </p:cNvPicPr>
          <p:nvPr/>
        </p:nvPicPr>
        <p:blipFill>
          <a:blip r:embed="rId9"/>
          <a:stretch>
            <a:fillRect/>
          </a:stretch>
        </p:blipFill>
        <p:spPr>
          <a:xfrm>
            <a:off x="8016109" y="23572740"/>
            <a:ext cx="1414289" cy="1440000"/>
          </a:xfrm>
          <a:prstGeom prst="rect">
            <a:avLst/>
          </a:prstGeom>
        </p:spPr>
      </p:pic>
      <p:pic>
        <p:nvPicPr>
          <p:cNvPr id="123" name="图片 122"/>
          <p:cNvPicPr>
            <a:picLocks noChangeAspect="1"/>
          </p:cNvPicPr>
          <p:nvPr/>
        </p:nvPicPr>
        <p:blipFill>
          <a:blip r:embed="rId10"/>
          <a:stretch>
            <a:fillRect/>
          </a:stretch>
        </p:blipFill>
        <p:spPr>
          <a:xfrm>
            <a:off x="10161994" y="24140333"/>
            <a:ext cx="2925376" cy="1021231"/>
          </a:xfrm>
          <a:prstGeom prst="rect">
            <a:avLst/>
          </a:prstGeom>
        </p:spPr>
      </p:pic>
      <p:sp>
        <p:nvSpPr>
          <p:cNvPr id="11" name="文本框 10"/>
          <p:cNvSpPr txBox="1"/>
          <p:nvPr/>
        </p:nvSpPr>
        <p:spPr>
          <a:xfrm>
            <a:off x="4957118" y="5584186"/>
            <a:ext cx="3889095" cy="954107"/>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自主变更、升级</a:t>
            </a:r>
            <a:endParaRPr lang="en-US" altLang="zh-CN" sz="28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和供应商绑定说：再见</a:t>
            </a:r>
            <a:endParaRPr lang="zh-CN" altLang="en-US" sz="28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643326" y="2808169"/>
            <a:ext cx="5052812" cy="2585323"/>
          </a:xfrm>
          <a:prstGeom prst="rect">
            <a:avLst/>
          </a:prstGeom>
          <a:noFill/>
        </p:spPr>
        <p:txBody>
          <a:bodyPr wrap="square" rtlCol="0">
            <a:spAutoFit/>
          </a:bodyPr>
          <a:lstStyle/>
          <a:p>
            <a:r>
              <a:rPr lang="zh-CN" altLang="en-US" dirty="0"/>
              <a:t>配置化工厂建模</a:t>
            </a:r>
            <a:endParaRPr lang="en-US" altLang="zh-CN" dirty="0"/>
          </a:p>
          <a:p>
            <a:r>
              <a:rPr lang="zh-CN" altLang="en-US" dirty="0"/>
              <a:t>配置化 仓储管理</a:t>
            </a:r>
            <a:endParaRPr lang="en-US" altLang="zh-CN" dirty="0"/>
          </a:p>
          <a:p>
            <a:r>
              <a:rPr lang="zh-CN" altLang="en-US" dirty="0"/>
              <a:t>配置化 计划管理</a:t>
            </a:r>
            <a:endParaRPr lang="en-US" altLang="zh-CN" dirty="0"/>
          </a:p>
          <a:p>
            <a:r>
              <a:rPr lang="zh-CN" altLang="en-US" dirty="0"/>
              <a:t>配置化 物料配送</a:t>
            </a:r>
            <a:endParaRPr lang="en-US" altLang="zh-CN" dirty="0"/>
          </a:p>
          <a:p>
            <a:r>
              <a:rPr lang="zh-CN" altLang="en-US" dirty="0"/>
              <a:t>配置化 数采</a:t>
            </a:r>
            <a:endParaRPr lang="en-US" altLang="zh-CN" dirty="0"/>
          </a:p>
          <a:p>
            <a:r>
              <a:rPr lang="zh-CN" altLang="en-US" dirty="0"/>
              <a:t>配置化 设备、工装、夹具、检具、模具管理</a:t>
            </a:r>
            <a:endParaRPr lang="en-US" altLang="zh-CN" dirty="0"/>
          </a:p>
          <a:p>
            <a:r>
              <a:rPr lang="zh-CN" altLang="en-US" dirty="0"/>
              <a:t>配置化 执行管理</a:t>
            </a:r>
            <a:endParaRPr lang="en-US" altLang="zh-CN" dirty="0"/>
          </a:p>
          <a:p>
            <a:r>
              <a:rPr lang="zh-CN" altLang="en-US" dirty="0"/>
              <a:t>配置化  报工</a:t>
            </a:r>
            <a:endParaRPr lang="en-US" altLang="zh-CN" dirty="0"/>
          </a:p>
          <a:p>
            <a:r>
              <a:rPr lang="zh-CN" altLang="en-US" dirty="0"/>
              <a:t>配置化  数据采集</a:t>
            </a:r>
            <a:endParaRPr lang="en-US" altLang="zh-CN" dirty="0"/>
          </a:p>
        </p:txBody>
      </p:sp>
      <p:sp>
        <p:nvSpPr>
          <p:cNvPr id="56" name="文本框 55"/>
          <p:cNvSpPr txBox="1"/>
          <p:nvPr/>
        </p:nvSpPr>
        <p:spPr>
          <a:xfrm>
            <a:off x="4717930" y="3379752"/>
            <a:ext cx="3667759" cy="954107"/>
          </a:xfrm>
          <a:prstGeom prst="rect">
            <a:avLst/>
          </a:prstGeom>
          <a:noFill/>
        </p:spPr>
        <p:txBody>
          <a:bodyPr wrap="square" rtlCol="0">
            <a:spAutoFit/>
          </a:bodyPr>
          <a:lstStyle>
            <a:defPPr>
              <a:defRPr lang="en-US"/>
            </a:defPPr>
            <a:lvl1pPr>
              <a:defRPr b="1">
                <a:latin typeface="微软雅黑" panose="020B0503020204020204" pitchFamily="34" charset="-122"/>
                <a:ea typeface="微软雅黑" panose="020B0503020204020204" pitchFamily="34" charset="-122"/>
              </a:defRPr>
            </a:lvl1pPr>
          </a:lstStyle>
          <a:p>
            <a:pPr algn="ctr"/>
            <a:r>
              <a:rPr lang="zh-CN" altLang="en-US" sz="2800" dirty="0"/>
              <a:t>和全定制化开发</a:t>
            </a:r>
            <a:r>
              <a:rPr lang="en-US" altLang="zh-CN" sz="2800" dirty="0"/>
              <a:t>MOM</a:t>
            </a:r>
            <a:r>
              <a:rPr lang="zh-CN" altLang="en-US" sz="2800" dirty="0"/>
              <a:t>说不</a:t>
            </a:r>
            <a:endParaRPr lang="zh-CN" altLang="en-US" sz="2800" dirty="0"/>
          </a:p>
        </p:txBody>
      </p:sp>
      <p:sp>
        <p:nvSpPr>
          <p:cNvPr id="58" name="文本框 57"/>
          <p:cNvSpPr txBox="1"/>
          <p:nvPr/>
        </p:nvSpPr>
        <p:spPr>
          <a:xfrm>
            <a:off x="980984" y="5461249"/>
            <a:ext cx="2729969" cy="1477328"/>
          </a:xfrm>
          <a:prstGeom prst="rect">
            <a:avLst/>
          </a:prstGeom>
          <a:noFill/>
        </p:spPr>
        <p:txBody>
          <a:bodyPr wrap="square">
            <a:spAutoFit/>
          </a:bodyPr>
          <a:lstStyle/>
          <a:p>
            <a:pPr algn="r"/>
            <a:r>
              <a:rPr lang="zh-CN" altLang="en-US" dirty="0"/>
              <a:t>源代码可见</a:t>
            </a:r>
            <a:endParaRPr lang="en-US" altLang="zh-CN" dirty="0"/>
          </a:p>
          <a:p>
            <a:pPr algn="r"/>
            <a:r>
              <a:rPr lang="zh-CN" altLang="en-US" dirty="0"/>
              <a:t>中文源代码</a:t>
            </a:r>
            <a:endParaRPr lang="en-US" altLang="zh-CN" dirty="0"/>
          </a:p>
          <a:p>
            <a:pPr algn="r"/>
            <a:r>
              <a:rPr lang="zh-CN" altLang="en-US" dirty="0"/>
              <a:t>数据表结构可见</a:t>
            </a:r>
            <a:endParaRPr lang="en-US" altLang="zh-CN" dirty="0"/>
          </a:p>
          <a:p>
            <a:pPr algn="r"/>
            <a:r>
              <a:rPr lang="zh-CN" altLang="en-US" dirty="0"/>
              <a:t>所有历史变更可见、回溯</a:t>
            </a:r>
            <a:endParaRPr lang="en-US" altLang="zh-CN" dirty="0"/>
          </a:p>
          <a:p>
            <a:pPr algn="r"/>
            <a:endParaRPr lang="en-US" altLang="zh-CN" dirty="0"/>
          </a:p>
        </p:txBody>
      </p:sp>
      <p:sp>
        <p:nvSpPr>
          <p:cNvPr id="64" name="文本框 63"/>
          <p:cNvSpPr txBox="1"/>
          <p:nvPr/>
        </p:nvSpPr>
        <p:spPr>
          <a:xfrm>
            <a:off x="5096981" y="7132745"/>
            <a:ext cx="3889095"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自主数据挖掘</a:t>
            </a:r>
            <a:endParaRPr lang="zh-CN" altLang="en-US" sz="2800" b="1" dirty="0">
              <a:latin typeface="微软雅黑" panose="020B0503020204020204" pitchFamily="34" charset="-122"/>
              <a:ea typeface="微软雅黑" panose="020B0503020204020204" pitchFamily="34" charset="-122"/>
            </a:endParaRPr>
          </a:p>
        </p:txBody>
      </p:sp>
      <p:sp>
        <p:nvSpPr>
          <p:cNvPr id="67" name="文本框 66"/>
          <p:cNvSpPr txBox="1"/>
          <p:nvPr/>
        </p:nvSpPr>
        <p:spPr>
          <a:xfrm>
            <a:off x="48422" y="1613565"/>
            <a:ext cx="13754075" cy="584775"/>
          </a:xfrm>
          <a:prstGeom prst="rect">
            <a:avLst/>
          </a:prstGeom>
          <a:solidFill>
            <a:srgbClr val="4472C4"/>
          </a:solidFill>
        </p:spPr>
        <p:txBody>
          <a:bodyPr wrap="square" rtlCol="0">
            <a:spAutoFit/>
          </a:bodyPr>
          <a:lstStyle>
            <a:defPPr>
              <a:defRPr lang="en-US"/>
            </a:defPPr>
            <a:lvl1pPr algn="ctr">
              <a:defRPr>
                <a:solidFill>
                  <a:schemeClr val="bg1"/>
                </a:solidFill>
              </a:defRPr>
            </a:lvl1pPr>
          </a:lstStyle>
          <a:p>
            <a:r>
              <a:rPr lang="zh-CN" altLang="en-US" sz="3200" dirty="0"/>
              <a:t>配置化系统开发</a:t>
            </a:r>
            <a:r>
              <a:rPr lang="en-US" altLang="zh-CN" sz="3200" dirty="0"/>
              <a:t>+ </a:t>
            </a:r>
            <a:r>
              <a:rPr lang="zh-CN" altLang="en-US" sz="3200" dirty="0"/>
              <a:t>灵娃</a:t>
            </a:r>
            <a:r>
              <a:rPr lang="en-US" altLang="zh-CN" sz="3200" dirty="0"/>
              <a:t>PaaS</a:t>
            </a:r>
            <a:r>
              <a:rPr lang="zh-CN" altLang="en-US" sz="3200" dirty="0"/>
              <a:t>服务      为您保驾护航</a:t>
            </a:r>
            <a:endParaRPr lang="en-US" altLang="zh-CN" sz="3200" dirty="0"/>
          </a:p>
        </p:txBody>
      </p:sp>
      <p:pic>
        <p:nvPicPr>
          <p:cNvPr id="71" name="图片 70"/>
          <p:cNvPicPr>
            <a:picLocks noChangeAspect="1"/>
          </p:cNvPicPr>
          <p:nvPr/>
        </p:nvPicPr>
        <p:blipFill>
          <a:blip r:embed="rId11"/>
          <a:stretch>
            <a:fillRect/>
          </a:stretch>
        </p:blipFill>
        <p:spPr>
          <a:xfrm>
            <a:off x="8152642" y="14937549"/>
            <a:ext cx="3160128" cy="17973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3588215" y="23453825"/>
            <a:ext cx="6565595" cy="3546374"/>
          </a:xfrm>
          <a:prstGeom prst="rect">
            <a:avLst/>
          </a:prstGeom>
        </p:spPr>
      </p:pic>
      <p:sp>
        <p:nvSpPr>
          <p:cNvPr id="6" name="文本框 5"/>
          <p:cNvSpPr txBox="1"/>
          <p:nvPr/>
        </p:nvSpPr>
        <p:spPr>
          <a:xfrm>
            <a:off x="3433730" y="14677150"/>
            <a:ext cx="9352630" cy="1754326"/>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订单评审：生产订单、附件订单、预装件订单</a:t>
            </a:r>
            <a:r>
              <a:rPr lang="en-US" altLang="zh-CN" dirty="0"/>
              <a:t>……</a:t>
            </a:r>
            <a:endParaRPr lang="en-US" altLang="zh-CN" dirty="0"/>
          </a:p>
          <a:p>
            <a:pPr marL="285750" indent="-285750">
              <a:buFont typeface="Wingdings" panose="05000000000000000000" pitchFamily="2" charset="2"/>
              <a:buChar char="l"/>
            </a:pPr>
            <a:r>
              <a:rPr lang="zh-CN" altLang="en-US" dirty="0"/>
              <a:t>资源管理：产能资源、产线资源、机器设备资源、劳动力、标准节拍工时、齐套欠料</a:t>
            </a:r>
            <a:r>
              <a:rPr lang="en-US" altLang="zh-CN" dirty="0"/>
              <a:t>……</a:t>
            </a:r>
            <a:endParaRPr lang="en-US" altLang="zh-CN" dirty="0"/>
          </a:p>
          <a:p>
            <a:pPr marL="285750" indent="-285750">
              <a:buFont typeface="Wingdings" panose="05000000000000000000" pitchFamily="2" charset="2"/>
              <a:buChar char="l"/>
            </a:pPr>
            <a:r>
              <a:rPr lang="zh-CN" altLang="en-US" dirty="0"/>
              <a:t>多品种多工序的生产计划排程，可采用</a:t>
            </a:r>
            <a:r>
              <a:rPr lang="en-US" altLang="zh-CN" dirty="0"/>
              <a:t>APS+ERP+MES</a:t>
            </a:r>
            <a:r>
              <a:rPr lang="zh-CN" altLang="en-US" dirty="0"/>
              <a:t>模式的集中排产或分层排产</a:t>
            </a:r>
            <a:endParaRPr lang="en-US" altLang="zh-CN" dirty="0"/>
          </a:p>
          <a:p>
            <a:pPr marL="285750" indent="-285750">
              <a:buFont typeface="Wingdings" panose="05000000000000000000" pitchFamily="2" charset="2"/>
              <a:buChar char="l"/>
            </a:pPr>
            <a:r>
              <a:rPr lang="zh-CN" altLang="en-US" dirty="0"/>
              <a:t>考虑设备和人员的负荷，精确安排工厂中的每一台设备和每一个人员未来日程作业</a:t>
            </a:r>
            <a:endParaRPr lang="en-US" altLang="zh-CN" dirty="0"/>
          </a:p>
          <a:p>
            <a:pPr marL="285750" indent="-285750">
              <a:buFont typeface="Wingdings" panose="05000000000000000000" pitchFamily="2" charset="2"/>
              <a:buChar char="l"/>
            </a:pPr>
            <a:r>
              <a:rPr lang="zh-CN" altLang="en-US" dirty="0"/>
              <a:t>订单的滚动预测，生产</a:t>
            </a:r>
            <a:r>
              <a:rPr lang="en-US" altLang="zh-CN" dirty="0"/>
              <a:t>.</a:t>
            </a:r>
            <a:r>
              <a:rPr lang="zh-CN" altLang="en-US" dirty="0"/>
              <a:t>采购的可视化排程，缩短制造提前期，消减库存，提高客户交货期的遵守率</a:t>
            </a:r>
            <a:endParaRPr lang="zh-CN" altLang="en-US" dirty="0"/>
          </a:p>
        </p:txBody>
      </p:sp>
      <p:sp>
        <p:nvSpPr>
          <p:cNvPr id="14" name="文本框 13"/>
          <p:cNvSpPr txBox="1"/>
          <p:nvPr/>
        </p:nvSpPr>
        <p:spPr>
          <a:xfrm>
            <a:off x="838200" y="13965436"/>
            <a:ext cx="2978870" cy="367645"/>
          </a:xfrm>
          <a:prstGeom prst="rect">
            <a:avLst/>
          </a:prstGeom>
          <a:noFill/>
        </p:spPr>
        <p:txBody>
          <a:bodyPr wrap="square" rtlCol="0">
            <a:spAutoFit/>
          </a:bodyPr>
          <a:lstStyle/>
          <a:p>
            <a:r>
              <a:rPr lang="en-US" altLang="zh-CN" dirty="0"/>
              <a:t>LINX APS</a:t>
            </a:r>
            <a:r>
              <a:rPr lang="zh-CN" altLang="en-US" dirty="0"/>
              <a:t>功能特性</a:t>
            </a:r>
            <a:endParaRPr lang="zh-CN" altLang="en-US" dirty="0"/>
          </a:p>
        </p:txBody>
      </p:sp>
      <p:pic>
        <p:nvPicPr>
          <p:cNvPr id="20" name="图片 19"/>
          <p:cNvPicPr>
            <a:picLocks noChangeAspect="1"/>
          </p:cNvPicPr>
          <p:nvPr/>
        </p:nvPicPr>
        <p:blipFill>
          <a:blip r:embed="rId2"/>
          <a:stretch>
            <a:fillRect/>
          </a:stretch>
        </p:blipFill>
        <p:spPr>
          <a:xfrm>
            <a:off x="609346" y="8157113"/>
            <a:ext cx="11841735" cy="5805217"/>
          </a:xfrm>
          <a:prstGeom prst="rect">
            <a:avLst/>
          </a:prstGeom>
        </p:spPr>
      </p:pic>
      <p:pic>
        <p:nvPicPr>
          <p:cNvPr id="23" name="图片 22"/>
          <p:cNvPicPr>
            <a:picLocks noChangeAspect="1"/>
          </p:cNvPicPr>
          <p:nvPr/>
        </p:nvPicPr>
        <p:blipFill>
          <a:blip r:embed="rId3"/>
          <a:stretch>
            <a:fillRect/>
          </a:stretch>
        </p:blipFill>
        <p:spPr>
          <a:xfrm>
            <a:off x="518161" y="1262606"/>
            <a:ext cx="12420599" cy="5739689"/>
          </a:xfrm>
          <a:prstGeom prst="rect">
            <a:avLst/>
          </a:prstGeom>
        </p:spPr>
      </p:pic>
      <p:sp>
        <p:nvSpPr>
          <p:cNvPr id="24" name="矩形 23"/>
          <p:cNvSpPr/>
          <p:nvPr/>
        </p:nvSpPr>
        <p:spPr bwMode="auto">
          <a:xfrm>
            <a:off x="162046" y="1"/>
            <a:ext cx="13517442" cy="497048"/>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ctr" anchorCtr="1" compatLnSpc="1"/>
          <a:lstStyle/>
          <a:p>
            <a:pPr algn="ctr" defTabSz="914400" eaLnBrk="0" fontAlgn="base" hangingPunct="0">
              <a:spcBef>
                <a:spcPct val="0"/>
              </a:spcBef>
              <a:spcAft>
                <a:spcPct val="0"/>
              </a:spcAft>
            </a:pPr>
            <a:r>
              <a:rPr lang="en-US" altLang="zh-CN" sz="1400" b="1">
                <a:solidFill>
                  <a:schemeClr val="bg1"/>
                </a:solidFill>
                <a:cs typeface="+mn-ea"/>
                <a:sym typeface="+mn-lt"/>
              </a:rPr>
              <a:t>APS </a:t>
            </a:r>
            <a:r>
              <a:rPr lang="zh-CN" altLang="en-US" sz="1400" b="1">
                <a:solidFill>
                  <a:schemeClr val="bg1"/>
                </a:solidFill>
                <a:cs typeface="+mn-ea"/>
                <a:sym typeface="+mn-lt"/>
              </a:rPr>
              <a:t>系统</a:t>
            </a:r>
            <a:endParaRPr lang="en-US" altLang="zh-CN" sz="1400" b="1" dirty="0">
              <a:solidFill>
                <a:schemeClr val="bg1"/>
              </a:solidFill>
              <a:cs typeface="+mn-ea"/>
              <a:sym typeface="+mn-lt"/>
            </a:endParaRPr>
          </a:p>
        </p:txBody>
      </p:sp>
      <p:pic>
        <p:nvPicPr>
          <p:cNvPr id="16" name="图片 15"/>
          <p:cNvPicPr>
            <a:picLocks noChangeAspect="1"/>
          </p:cNvPicPr>
          <p:nvPr/>
        </p:nvPicPr>
        <p:blipFill>
          <a:blip r:embed="rId4"/>
          <a:stretch>
            <a:fillRect/>
          </a:stretch>
        </p:blipFill>
        <p:spPr>
          <a:xfrm>
            <a:off x="870487" y="16733911"/>
            <a:ext cx="12100560" cy="3757982"/>
          </a:xfrm>
          <a:prstGeom prst="rect">
            <a:avLst/>
          </a:prstGeom>
        </p:spPr>
      </p:pic>
      <p:sp>
        <p:nvSpPr>
          <p:cNvPr id="26" name="文本框 25"/>
          <p:cNvSpPr txBox="1"/>
          <p:nvPr/>
        </p:nvSpPr>
        <p:spPr>
          <a:xfrm>
            <a:off x="870487" y="20656312"/>
            <a:ext cx="2978870" cy="367645"/>
          </a:xfrm>
          <a:prstGeom prst="rect">
            <a:avLst/>
          </a:prstGeom>
          <a:noFill/>
        </p:spPr>
        <p:txBody>
          <a:bodyPr wrap="square" rtlCol="0">
            <a:spAutoFit/>
          </a:bodyPr>
          <a:lstStyle/>
          <a:p>
            <a:r>
              <a:rPr lang="en-US" altLang="zh-CN" dirty="0"/>
              <a:t>LINX APS</a:t>
            </a:r>
            <a:r>
              <a:rPr lang="zh-CN" altLang="en-US" dirty="0"/>
              <a:t>排产方式</a:t>
            </a:r>
            <a:endParaRPr lang="zh-CN" altLang="en-US" dirty="0"/>
          </a:p>
        </p:txBody>
      </p:sp>
      <p:sp>
        <p:nvSpPr>
          <p:cNvPr id="27" name="文本框 26"/>
          <p:cNvSpPr txBox="1"/>
          <p:nvPr/>
        </p:nvSpPr>
        <p:spPr>
          <a:xfrm>
            <a:off x="3433729" y="21334222"/>
            <a:ext cx="9537317"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产品批量不大单件作业时间较短的产品，或工序劳动量不大重量较轻的在制品，可采取前道工序集中加工完成，整批送到后道工序加工，有利于减少设备的调整时间，提高功效，但会产生等待时间，导致加工时间和生产周期的延长</a:t>
            </a:r>
            <a:endParaRPr lang="en-US" altLang="zh-CN" dirty="0"/>
          </a:p>
          <a:p>
            <a:endParaRPr lang="en-US" altLang="zh-CN" dirty="0"/>
          </a:p>
          <a:p>
            <a:pPr marL="285750" indent="-285750">
              <a:buFont typeface="Wingdings" panose="05000000000000000000" pitchFamily="2" charset="2"/>
              <a:buChar char="l"/>
            </a:pPr>
            <a:r>
              <a:rPr lang="zh-CN" altLang="en-US" dirty="0"/>
              <a:t>如紧急订单、或限定期限的订单、或大批量生产订单、或工序劳动量大重量较重的在制品，可采取每件产品在前道工序加工完毕后，立即移到后道工序继续加工，此方式加工时间最短，但运输频繁，当前后工序的作业时间不相等时，设备产生停歇等待加工现象</a:t>
            </a:r>
            <a:endParaRPr lang="en-US" altLang="zh-CN" dirty="0"/>
          </a:p>
        </p:txBody>
      </p:sp>
      <p:sp>
        <p:nvSpPr>
          <p:cNvPr id="18" name="文本框 17"/>
          <p:cNvSpPr txBox="1"/>
          <p:nvPr/>
        </p:nvSpPr>
        <p:spPr>
          <a:xfrm>
            <a:off x="609346" y="841118"/>
            <a:ext cx="2978870" cy="367645"/>
          </a:xfrm>
          <a:prstGeom prst="rect">
            <a:avLst/>
          </a:prstGeom>
          <a:noFill/>
        </p:spPr>
        <p:txBody>
          <a:bodyPr wrap="square" rtlCol="0">
            <a:spAutoFit/>
          </a:bodyPr>
          <a:lstStyle/>
          <a:p>
            <a:r>
              <a:rPr lang="en-US" altLang="zh-CN" b="1" dirty="0"/>
              <a:t>APS</a:t>
            </a:r>
            <a:r>
              <a:rPr lang="zh-CN" altLang="en-US" b="1" dirty="0"/>
              <a:t>主要解决问题</a:t>
            </a:r>
            <a:endParaRPr lang="zh-CN" altLang="en-US" b="1" dirty="0"/>
          </a:p>
        </p:txBody>
      </p:sp>
      <p:sp>
        <p:nvSpPr>
          <p:cNvPr id="19" name="文本框 18"/>
          <p:cNvSpPr txBox="1"/>
          <p:nvPr/>
        </p:nvSpPr>
        <p:spPr>
          <a:xfrm>
            <a:off x="609346" y="7227369"/>
            <a:ext cx="2978870" cy="367645"/>
          </a:xfrm>
          <a:prstGeom prst="rect">
            <a:avLst/>
          </a:prstGeom>
          <a:noFill/>
        </p:spPr>
        <p:txBody>
          <a:bodyPr wrap="square" rtlCol="0">
            <a:spAutoFit/>
          </a:bodyPr>
          <a:lstStyle/>
          <a:p>
            <a:r>
              <a:rPr lang="en-US" altLang="zh-CN" dirty="0"/>
              <a:t>LINX APS</a:t>
            </a:r>
            <a:r>
              <a:rPr lang="zh-CN" altLang="en-US" dirty="0"/>
              <a:t>业务流模型</a:t>
            </a:r>
            <a:endParaRPr lang="zh-CN" altLang="en-US" dirty="0"/>
          </a:p>
        </p:txBody>
      </p:sp>
    </p:spTree>
  </p:cSld>
  <p:clrMapOvr>
    <a:masterClrMapping/>
  </p:clrMapOvr>
</p:sld>
</file>

<file path=ppt/tags/tag1.xml><?xml version="1.0" encoding="utf-8"?>
<p:tagLst xmlns:p="http://schemas.openxmlformats.org/presentationml/2006/main">
  <p:tag name="ISLIDE.ICON" val="#137844;#117037;#117037;"/>
</p:tagLst>
</file>

<file path=ppt/tags/tag2.xml><?xml version="1.0" encoding="utf-8"?>
<p:tagLst xmlns:p="http://schemas.openxmlformats.org/presentationml/2006/main">
  <p:tag name="ISLIDE.ICON" val="#393845;#181366;"/>
</p:tagLst>
</file>

<file path=ppt/tags/tag3.xml><?xml version="1.0" encoding="utf-8"?>
<p:tagLst xmlns:p="http://schemas.openxmlformats.org/presentationml/2006/main">
  <p:tag name="ISLIDE.ICON" val="#119855;#7027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9374</Words>
  <Application>WWO_base_provider_20210929220102-c9fcf70066</Application>
  <PresentationFormat>自定义</PresentationFormat>
  <Paragraphs>971</Paragraphs>
  <Slides>12</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12</vt:i4>
      </vt:variant>
    </vt:vector>
  </HeadingPairs>
  <TitlesOfParts>
    <vt:vector size="30" baseType="lpstr">
      <vt:lpstr>Arial</vt:lpstr>
      <vt:lpstr>宋体</vt:lpstr>
      <vt:lpstr>Wingdings</vt:lpstr>
      <vt:lpstr>微软雅黑</vt:lpstr>
      <vt:lpstr>汉仪旗黑KW 55S</vt:lpstr>
      <vt:lpstr>Microsoft YaHei</vt:lpstr>
      <vt:lpstr>Calibri</vt:lpstr>
      <vt:lpstr>等线</vt:lpstr>
      <vt:lpstr>Helvetica Neue</vt:lpstr>
      <vt:lpstr>汉仪中等线KW</vt:lpstr>
      <vt:lpstr>Kingsoft Confetti</vt:lpstr>
      <vt:lpstr>Calibri</vt:lpstr>
      <vt:lpstr>宋体</vt:lpstr>
      <vt:lpstr>Arial Unicode MS</vt:lpstr>
      <vt:lpstr>方正稚艺简体</vt:lpstr>
      <vt:lpstr>Times New Roman</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Paulo</dc:creator>
  <cp:lastModifiedBy>sun Paulo</cp:lastModifiedBy>
  <cp:lastPrinted>2022-06-28T06:31:20Z</cp:lastPrinted>
  <dcterms:created xsi:type="dcterms:W3CDTF">2022-06-28T06:31:20Z</dcterms:created>
  <dcterms:modified xsi:type="dcterms:W3CDTF">2022-06-28T06:31:20Z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